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60" r:id="rId3"/>
    <p:sldId id="257" r:id="rId4"/>
    <p:sldId id="258" r:id="rId5"/>
    <p:sldId id="280" r:id="rId6"/>
    <p:sldId id="259" r:id="rId7"/>
    <p:sldId id="261" r:id="rId8"/>
    <p:sldId id="262" r:id="rId9"/>
    <p:sldId id="279" r:id="rId10"/>
    <p:sldId id="263" r:id="rId11"/>
    <p:sldId id="264" r:id="rId12"/>
    <p:sldId id="269" r:id="rId13"/>
    <p:sldId id="268" r:id="rId14"/>
    <p:sldId id="265" r:id="rId15"/>
    <p:sldId id="270" r:id="rId16"/>
    <p:sldId id="272" r:id="rId17"/>
    <p:sldId id="274" r:id="rId18"/>
    <p:sldId id="275" r:id="rId19"/>
    <p:sldId id="277" r:id="rId20"/>
    <p:sldId id="278"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F49F52-21B0-45A2-8F32-10C225E12E77}" v="1" dt="2023-04-17T16:29:38.2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4" d="100"/>
          <a:sy n="104" d="100"/>
        </p:scale>
        <p:origin x="1218"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7E18BAF-C883-4207-8FEB-6BC028C4A7B6}" type="datetimeFigureOut">
              <a:rPr lang="en-GB" smtClean="0"/>
              <a:t>20/04/2023</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C763B77-4412-4A21-9E9C-8C2CBC52F7E2}" type="slidenum">
              <a:rPr lang="en-GB" smtClean="0"/>
              <a:t>‹#›</a:t>
            </a:fld>
            <a:endParaRPr lang="en-GB"/>
          </a:p>
        </p:txBody>
      </p:sp>
    </p:spTree>
    <p:extLst>
      <p:ext uri="{BB962C8B-B14F-4D97-AF65-F5344CB8AC3E}">
        <p14:creationId xmlns:p14="http://schemas.microsoft.com/office/powerpoint/2010/main" val="2627383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a:t>
            </a:r>
            <a:r>
              <a:rPr lang="en-GB" baseline="0" dirty="0"/>
              <a:t>lesson will take </a:t>
            </a:r>
            <a:r>
              <a:rPr lang="en-GB" baseline="0"/>
              <a:t>about 1.5 </a:t>
            </a:r>
            <a:r>
              <a:rPr lang="en-GB" baseline="0" dirty="0"/>
              <a:t>hours to </a:t>
            </a:r>
            <a:r>
              <a:rPr lang="en-GB" baseline="0"/>
              <a:t>teach and is aimed </a:t>
            </a:r>
            <a:r>
              <a:rPr lang="en-GB" baseline="0" dirty="0"/>
              <a:t>at Year 8 students but adaptable for all Key Stage 3 students with editing. Internet access required along with the copying of slides 4, 9-12 and 14-17 as </a:t>
            </a:r>
            <a:r>
              <a:rPr lang="en-GB" baseline="0" dirty="0" err="1"/>
              <a:t>handouts</a:t>
            </a:r>
            <a:r>
              <a:rPr lang="en-GB" baseline="0" dirty="0"/>
              <a:t>.</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a:t>
            </a:fld>
            <a:endParaRPr lang="en-GB"/>
          </a:p>
        </p:txBody>
      </p:sp>
    </p:spTree>
    <p:extLst>
      <p:ext uri="{BB962C8B-B14F-4D97-AF65-F5344CB8AC3E}">
        <p14:creationId xmlns:p14="http://schemas.microsoft.com/office/powerpoint/2010/main" val="1116650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a:t>
            </a:r>
            <a:r>
              <a:rPr lang="en-GB" baseline="0" dirty="0"/>
              <a:t> team task as this will require more lateral thinking ability and encourage counter argument. Presenting findings and ideas back to the rest of the class provides an opportunity to develop </a:t>
            </a:r>
            <a:r>
              <a:rPr lang="en-GB" baseline="0" dirty="0" err="1"/>
              <a:t>oracy</a:t>
            </a:r>
            <a:r>
              <a:rPr lang="en-GB" baseline="0" dirty="0"/>
              <a:t> and allow students to be introduced to some of the other changes not assigned to their own group. Not all the changes provided will effect child labour in your area however, by exploring the changes, students will learn some valuable contextual detail for employment in the 1800s.</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15</a:t>
            </a:fld>
            <a:endParaRPr lang="en-GB"/>
          </a:p>
        </p:txBody>
      </p:sp>
    </p:spTree>
    <p:extLst>
      <p:ext uri="{BB962C8B-B14F-4D97-AF65-F5344CB8AC3E}">
        <p14:creationId xmlns:p14="http://schemas.microsoft.com/office/powerpoint/2010/main" val="25106262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16</a:t>
            </a:fld>
            <a:endParaRPr lang="en-GB"/>
          </a:p>
        </p:txBody>
      </p:sp>
    </p:spTree>
    <p:extLst>
      <p:ext uri="{BB962C8B-B14F-4D97-AF65-F5344CB8AC3E}">
        <p14:creationId xmlns:p14="http://schemas.microsoft.com/office/powerpoint/2010/main" val="25106262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17</a:t>
            </a:fld>
            <a:endParaRPr lang="en-GB"/>
          </a:p>
        </p:txBody>
      </p:sp>
    </p:spTree>
    <p:extLst>
      <p:ext uri="{BB962C8B-B14F-4D97-AF65-F5344CB8AC3E}">
        <p14:creationId xmlns:p14="http://schemas.microsoft.com/office/powerpoint/2010/main" val="25106262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18</a:t>
            </a:fld>
            <a:endParaRPr lang="en-GB"/>
          </a:p>
        </p:txBody>
      </p:sp>
    </p:spTree>
    <p:extLst>
      <p:ext uri="{BB962C8B-B14F-4D97-AF65-F5344CB8AC3E}">
        <p14:creationId xmlns:p14="http://schemas.microsoft.com/office/powerpoint/2010/main" val="25106262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19</a:t>
            </a:fld>
            <a:endParaRPr lang="en-GB"/>
          </a:p>
        </p:txBody>
      </p:sp>
    </p:spTree>
    <p:extLst>
      <p:ext uri="{BB962C8B-B14F-4D97-AF65-F5344CB8AC3E}">
        <p14:creationId xmlns:p14="http://schemas.microsoft.com/office/powerpoint/2010/main" val="25106262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aseline="0" dirty="0"/>
          </a:p>
        </p:txBody>
      </p:sp>
      <p:sp>
        <p:nvSpPr>
          <p:cNvPr id="4" name="Slide Number Placeholder 3"/>
          <p:cNvSpPr>
            <a:spLocks noGrp="1"/>
          </p:cNvSpPr>
          <p:nvPr>
            <p:ph type="sldNum" sz="quarter" idx="10"/>
          </p:nvPr>
        </p:nvSpPr>
        <p:spPr/>
        <p:txBody>
          <a:bodyPr/>
          <a:lstStyle/>
          <a:p>
            <a:fld id="{0C763B77-4412-4A21-9E9C-8C2CBC52F7E2}" type="slidenum">
              <a:rPr lang="en-GB" smtClean="0"/>
              <a:t>20</a:t>
            </a:fld>
            <a:endParaRPr lang="en-GB"/>
          </a:p>
        </p:txBody>
      </p:sp>
    </p:spTree>
    <p:extLst>
      <p:ext uri="{BB962C8B-B14F-4D97-AF65-F5344CB8AC3E}">
        <p14:creationId xmlns:p14="http://schemas.microsoft.com/office/powerpoint/2010/main" val="279234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Usefulness of sources</a:t>
            </a:r>
            <a:r>
              <a:rPr lang="en-GB" baseline="0" dirty="0"/>
              <a:t> is a common theme of GCSE – this provides students will practice in Y8</a:t>
            </a:r>
          </a:p>
          <a:p>
            <a:r>
              <a:rPr lang="en-GB" baseline="0" dirty="0"/>
              <a:t>The economiespast.org website allows students to see patterns in child employment locally whereas school text books can usually only do this nationally or for prescribed areas.</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2</a:t>
            </a:fld>
            <a:endParaRPr lang="en-GB"/>
          </a:p>
        </p:txBody>
      </p:sp>
    </p:spTree>
    <p:extLst>
      <p:ext uri="{BB962C8B-B14F-4D97-AF65-F5344CB8AC3E}">
        <p14:creationId xmlns:p14="http://schemas.microsoft.com/office/powerpoint/2010/main" val="279234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Hyperlinks</a:t>
            </a:r>
            <a:r>
              <a:rPr lang="en-GB" baseline="0" dirty="0"/>
              <a:t> provided if the teacher or students wish to explore the different types of sources in more detail.</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4</a:t>
            </a:fld>
            <a:endParaRPr lang="en-GB"/>
          </a:p>
        </p:txBody>
      </p:sp>
    </p:spTree>
    <p:extLst>
      <p:ext uri="{BB962C8B-B14F-4D97-AF65-F5344CB8AC3E}">
        <p14:creationId xmlns:p14="http://schemas.microsoft.com/office/powerpoint/2010/main" val="1292377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Students are asked to focus on their own area for this study. This might be of more interest to them and</a:t>
            </a:r>
            <a:r>
              <a:rPr lang="en-GB" baseline="0" dirty="0"/>
              <a:t> easier for lower ability students to find on a national map. Also, in focussing on one area initially, it may help students understand data at a parish level before looking at national patterns in later studies.</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7</a:t>
            </a:fld>
            <a:endParaRPr lang="en-GB"/>
          </a:p>
        </p:txBody>
      </p:sp>
    </p:spTree>
    <p:extLst>
      <p:ext uri="{BB962C8B-B14F-4D97-AF65-F5344CB8AC3E}">
        <p14:creationId xmlns:p14="http://schemas.microsoft.com/office/powerpoint/2010/main" val="15643792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Provide students the chance to explore different</a:t>
            </a:r>
            <a:r>
              <a:rPr lang="en-GB" baseline="0" dirty="0"/>
              <a:t> maps for different years and sectors for children aged 10-12 years whether male, female or both. Make sure that they are aware of the age, year group, gender and labour sector they are viewing on each map.</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10</a:t>
            </a:fld>
            <a:endParaRPr lang="en-GB"/>
          </a:p>
        </p:txBody>
      </p:sp>
    </p:spTree>
    <p:extLst>
      <p:ext uri="{BB962C8B-B14F-4D97-AF65-F5344CB8AC3E}">
        <p14:creationId xmlns:p14="http://schemas.microsoft.com/office/powerpoint/2010/main" val="295773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Handout</a:t>
            </a:r>
            <a:r>
              <a:rPr lang="en-GB" dirty="0"/>
              <a:t> intended for slightly higher ability Year</a:t>
            </a:r>
            <a:r>
              <a:rPr lang="en-GB" baseline="0" dirty="0"/>
              <a:t> 8 students. Notice Q5 asks them to identify what </a:t>
            </a:r>
            <a:r>
              <a:rPr lang="en-GB" u="sng" baseline="0" dirty="0"/>
              <a:t>not</a:t>
            </a:r>
            <a:r>
              <a:rPr lang="en-GB" baseline="0" dirty="0"/>
              <a:t> on the maps and will therefor required more lateral thinking.</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11</a:t>
            </a:fld>
            <a:endParaRPr lang="en-GB"/>
          </a:p>
        </p:txBody>
      </p:sp>
    </p:spTree>
    <p:extLst>
      <p:ext uri="{BB962C8B-B14F-4D97-AF65-F5344CB8AC3E}">
        <p14:creationId xmlns:p14="http://schemas.microsoft.com/office/powerpoint/2010/main" val="4008200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Handout</a:t>
            </a:r>
            <a:r>
              <a:rPr lang="en-GB" dirty="0"/>
              <a:t> intended for average ability Y8 students. Notice Q4 asks</a:t>
            </a:r>
            <a:r>
              <a:rPr lang="en-GB" baseline="0" dirty="0"/>
              <a:t> students to consider possible questions for historical enquiry – a feature of many new GCSE curricula.</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12</a:t>
            </a:fld>
            <a:endParaRPr lang="en-GB"/>
          </a:p>
        </p:txBody>
      </p:sp>
    </p:spTree>
    <p:extLst>
      <p:ext uri="{BB962C8B-B14F-4D97-AF65-F5344CB8AC3E}">
        <p14:creationId xmlns:p14="http://schemas.microsoft.com/office/powerpoint/2010/main" val="40082006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Simpler</a:t>
            </a:r>
            <a:r>
              <a:rPr lang="en-GB" baseline="0" dirty="0"/>
              <a:t> </a:t>
            </a:r>
            <a:r>
              <a:rPr lang="en-GB" baseline="0" dirty="0" err="1"/>
              <a:t>h</a:t>
            </a:r>
            <a:r>
              <a:rPr lang="en-GB" dirty="0" err="1"/>
              <a:t>andout</a:t>
            </a:r>
            <a:r>
              <a:rPr lang="en-GB" baseline="0" dirty="0"/>
              <a:t> providing more support for less able Y8 students</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13</a:t>
            </a:fld>
            <a:endParaRPr lang="en-GB"/>
          </a:p>
        </p:txBody>
      </p:sp>
    </p:spTree>
    <p:extLst>
      <p:ext uri="{BB962C8B-B14F-4D97-AF65-F5344CB8AC3E}">
        <p14:creationId xmlns:p14="http://schemas.microsoft.com/office/powerpoint/2010/main" val="31545929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Middle to upper ability  here for Y8 students.</a:t>
            </a:r>
            <a:r>
              <a:rPr lang="en-GB" baseline="0" dirty="0"/>
              <a:t> For less able students, work as a group/whole class to agree or disagree with one of the statements above.</a:t>
            </a:r>
            <a:endParaRPr lang="en-GB" dirty="0"/>
          </a:p>
        </p:txBody>
      </p:sp>
      <p:sp>
        <p:nvSpPr>
          <p:cNvPr id="4" name="Slide Number Placeholder 3"/>
          <p:cNvSpPr>
            <a:spLocks noGrp="1"/>
          </p:cNvSpPr>
          <p:nvPr>
            <p:ph type="sldNum" sz="quarter" idx="10"/>
          </p:nvPr>
        </p:nvSpPr>
        <p:spPr/>
        <p:txBody>
          <a:bodyPr/>
          <a:lstStyle/>
          <a:p>
            <a:fld id="{0C763B77-4412-4A21-9E9C-8C2CBC52F7E2}" type="slidenum">
              <a:rPr lang="en-GB" smtClean="0"/>
              <a:t>14</a:t>
            </a:fld>
            <a:endParaRPr lang="en-GB"/>
          </a:p>
        </p:txBody>
      </p:sp>
    </p:spTree>
    <p:extLst>
      <p:ext uri="{BB962C8B-B14F-4D97-AF65-F5344CB8AC3E}">
        <p14:creationId xmlns:p14="http://schemas.microsoft.com/office/powerpoint/2010/main" val="2510626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A5D488E5-A3A8-4610-96C0-A8919D4A98E5}" type="datetimeFigureOut">
              <a:rPr lang="en-GB" smtClean="0"/>
              <a:t>20/04/2023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1129457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5D488E5-A3A8-4610-96C0-A8919D4A98E5}" type="datetimeFigureOut">
              <a:rPr lang="en-GB" smtClean="0"/>
              <a:t>20/04/2023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3334729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5D488E5-A3A8-4610-96C0-A8919D4A98E5}" type="datetimeFigureOut">
              <a:rPr lang="en-GB" smtClean="0"/>
              <a:t>20/04/2023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1733382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5D488E5-A3A8-4610-96C0-A8919D4A98E5}" type="datetimeFigureOut">
              <a:rPr lang="en-GB" smtClean="0"/>
              <a:t>20/04/2023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2329993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D488E5-A3A8-4610-96C0-A8919D4A98E5}" type="datetimeFigureOut">
              <a:rPr lang="en-GB" smtClean="0"/>
              <a:t>20/04/2023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3877177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A5D488E5-A3A8-4610-96C0-A8919D4A98E5}" type="datetimeFigureOut">
              <a:rPr lang="en-GB" smtClean="0"/>
              <a:t>20/04/2023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3422123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A5D488E5-A3A8-4610-96C0-A8919D4A98E5}" type="datetimeFigureOut">
              <a:rPr lang="en-GB" smtClean="0"/>
              <a:t>20/04/2023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941996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A5D488E5-A3A8-4610-96C0-A8919D4A98E5}" type="datetimeFigureOut">
              <a:rPr lang="en-GB" smtClean="0"/>
              <a:t>20/04/2023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682541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D488E5-A3A8-4610-96C0-A8919D4A98E5}" type="datetimeFigureOut">
              <a:rPr lang="en-GB" smtClean="0"/>
              <a:t>20/04/2023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134346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D488E5-A3A8-4610-96C0-A8919D4A98E5}" type="datetimeFigureOut">
              <a:rPr lang="en-GB" smtClean="0"/>
              <a:t>20/04/2023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994331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D488E5-A3A8-4610-96C0-A8919D4A98E5}" type="datetimeFigureOut">
              <a:rPr lang="en-GB" smtClean="0"/>
              <a:t>20/04/2023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CC3F94B-D9BE-4DB4-9E4D-D493CFCE8468}" type="slidenum">
              <a:rPr lang="en-GB" smtClean="0"/>
              <a:t>‹#›</a:t>
            </a:fld>
            <a:endParaRPr lang="en-GB"/>
          </a:p>
        </p:txBody>
      </p:sp>
    </p:spTree>
    <p:extLst>
      <p:ext uri="{BB962C8B-B14F-4D97-AF65-F5344CB8AC3E}">
        <p14:creationId xmlns:p14="http://schemas.microsoft.com/office/powerpoint/2010/main" val="2232767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D488E5-A3A8-4610-96C0-A8919D4A98E5}" type="datetimeFigureOut">
              <a:rPr lang="en-GB" smtClean="0"/>
              <a:t>20/04/2023</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C3F94B-D9BE-4DB4-9E4D-D493CFCE8468}" type="slidenum">
              <a:rPr lang="en-GB" smtClean="0"/>
              <a:t>‹#›</a:t>
            </a:fld>
            <a:endParaRPr lang="en-GB"/>
          </a:p>
        </p:txBody>
      </p:sp>
    </p:spTree>
    <p:extLst>
      <p:ext uri="{BB962C8B-B14F-4D97-AF65-F5344CB8AC3E}">
        <p14:creationId xmlns:p14="http://schemas.microsoft.com/office/powerpoint/2010/main" val="29498419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hyperlink" Target="http://www.economiespast.org/"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www.economiespast.org/"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bl.uk/collection-items/a-voice-from-the-factories-a-poem-by-caroline-norton-about-19th-century-child-labour" TargetMode="External"/><Relationship Id="rId3" Type="http://schemas.openxmlformats.org/officeDocument/2006/relationships/hyperlink" Target="http://www.nationalarchives.gov.uk/help-with-your-research/research-guides/census-records/" TargetMode="External"/><Relationship Id="rId7" Type="http://schemas.openxmlformats.org/officeDocument/2006/relationships/hyperlink" Target="http://www.directoryphotographiccollectionsuk.org/pub/apps/resources/"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www.britishnewspaperarchive.co.uk/" TargetMode="External"/><Relationship Id="rId5" Type="http://schemas.openxmlformats.org/officeDocument/2006/relationships/hyperlink" Target="http://www.schoolrecords.org.uk/" TargetMode="External"/><Relationship Id="rId4" Type="http://schemas.openxmlformats.org/officeDocument/2006/relationships/hyperlink" Target="https://parishregister.co.uk/" TargetMode="External"/><Relationship Id="rId9" Type="http://schemas.openxmlformats.org/officeDocument/2006/relationships/hyperlink" Target="https://www.bl.uk/collection-items/report-on-child-labour-1842"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economiespast.org/"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GB" dirty="0"/>
              <a:t>Children at work during the industrial revolution</a:t>
            </a:r>
          </a:p>
        </p:txBody>
      </p:sp>
      <p:sp>
        <p:nvSpPr>
          <p:cNvPr id="5" name="Text Placeholder 4"/>
          <p:cNvSpPr>
            <a:spLocks noGrp="1"/>
          </p:cNvSpPr>
          <p:nvPr>
            <p:ph type="body" idx="1"/>
          </p:nvPr>
        </p:nvSpPr>
        <p:spPr/>
        <p:txBody>
          <a:bodyPr/>
          <a:lstStyle/>
          <a:p>
            <a:r>
              <a:rPr lang="en-GB" dirty="0"/>
              <a:t>Using sources to investigate….</a:t>
            </a: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5576" y="1412776"/>
            <a:ext cx="1733178" cy="24437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D5023718-D9ED-48E8-7F87-3F17C0EB87CF}"/>
              </a:ext>
            </a:extLst>
          </p:cNvPr>
          <p:cNvSpPr txBox="1"/>
          <p:nvPr/>
        </p:nvSpPr>
        <p:spPr>
          <a:xfrm>
            <a:off x="755576" y="6134652"/>
            <a:ext cx="4464496" cy="923330"/>
          </a:xfrm>
          <a:prstGeom prst="rect">
            <a:avLst/>
          </a:prstGeom>
          <a:noFill/>
        </p:spPr>
        <p:txBody>
          <a:bodyPr wrap="square" rtlCol="0">
            <a:spAutoFit/>
          </a:bodyPr>
          <a:lstStyle/>
          <a:p>
            <a:r>
              <a:rPr lang="en-GB" dirty="0"/>
              <a:t>Produced by Kate Terry for </a:t>
            </a:r>
            <a:r>
              <a:rPr lang="en-GB" dirty="0">
                <a:hlinkClick r:id="rId4"/>
              </a:rPr>
              <a:t>www.economiespast.org</a:t>
            </a:r>
            <a:endParaRPr lang="en-GB" dirty="0"/>
          </a:p>
          <a:p>
            <a:endParaRPr lang="en-GB" dirty="0"/>
          </a:p>
        </p:txBody>
      </p:sp>
      <p:sp>
        <p:nvSpPr>
          <p:cNvPr id="3" name="TextBox 2">
            <a:extLst>
              <a:ext uri="{FF2B5EF4-FFF2-40B4-BE49-F238E27FC236}">
                <a16:creationId xmlns:a16="http://schemas.microsoft.com/office/drawing/2014/main" id="{61D42A7E-94FB-9AF0-5E7B-8B0E402A77E0}"/>
              </a:ext>
            </a:extLst>
          </p:cNvPr>
          <p:cNvSpPr txBox="1"/>
          <p:nvPr/>
        </p:nvSpPr>
        <p:spPr>
          <a:xfrm>
            <a:off x="776958" y="5767148"/>
            <a:ext cx="3856697" cy="369332"/>
          </a:xfrm>
          <a:prstGeom prst="rect">
            <a:avLst/>
          </a:prstGeom>
          <a:noFill/>
        </p:spPr>
        <p:txBody>
          <a:bodyPr wrap="none" rtlCol="0">
            <a:spAutoFit/>
          </a:bodyPr>
          <a:lstStyle/>
          <a:p>
            <a:r>
              <a:rPr lang="en-GB" dirty="0"/>
              <a:t>A teaching resource for year 8 students</a:t>
            </a:r>
          </a:p>
        </p:txBody>
      </p:sp>
    </p:spTree>
    <p:extLst>
      <p:ext uri="{BB962C8B-B14F-4D97-AF65-F5344CB8AC3E}">
        <p14:creationId xmlns:p14="http://schemas.microsoft.com/office/powerpoint/2010/main" val="624631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3200" b="1" dirty="0"/>
              <a:t>What kinds of work did children do in your area during the Industrial Revolution?</a:t>
            </a:r>
            <a:endParaRPr lang="en-GB" sz="3200" dirty="0"/>
          </a:p>
        </p:txBody>
      </p:sp>
      <p:sp>
        <p:nvSpPr>
          <p:cNvPr id="3" name="Content Placeholder 2"/>
          <p:cNvSpPr>
            <a:spLocks noGrp="1"/>
          </p:cNvSpPr>
          <p:nvPr>
            <p:ph idx="1"/>
          </p:nvPr>
        </p:nvSpPr>
        <p:spPr>
          <a:xfrm>
            <a:off x="5198972" y="1556792"/>
            <a:ext cx="3477484" cy="2808312"/>
          </a:xfrm>
          <a:solidFill>
            <a:schemeClr val="bg1">
              <a:lumMod val="75000"/>
            </a:schemeClr>
          </a:solidFill>
        </p:spPr>
        <p:txBody>
          <a:bodyPr>
            <a:noAutofit/>
          </a:bodyPr>
          <a:lstStyle/>
          <a:p>
            <a:pPr marL="0" indent="0">
              <a:buNone/>
            </a:pPr>
            <a:r>
              <a:rPr lang="en-GB" sz="1600" b="1" dirty="0"/>
              <a:t>Task 3: exploring different maps  </a:t>
            </a:r>
          </a:p>
          <a:p>
            <a:r>
              <a:rPr lang="en-GB" sz="1600" dirty="0"/>
              <a:t>You now need to explore the maps for your area or parish in more detail to help you answer the question above.</a:t>
            </a:r>
          </a:p>
          <a:p>
            <a:r>
              <a:rPr lang="en-GB" sz="1600" dirty="0"/>
              <a:t>Use the grey navigation bar on the right hand side of the screen again for 10-12 year old children in the primary sector. However, this time, explore the 1901 map and discuss any changes with a partner.</a:t>
            </a:r>
          </a:p>
        </p:txBody>
      </p:sp>
      <p:pic>
        <p:nvPicPr>
          <p:cNvPr id="614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2448" t="12921" r="13402" b="8591"/>
          <a:stretch/>
        </p:blipFill>
        <p:spPr bwMode="auto">
          <a:xfrm>
            <a:off x="467543" y="1556792"/>
            <a:ext cx="4716589" cy="2808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2"/>
          <p:cNvSpPr txBox="1">
            <a:spLocks/>
          </p:cNvSpPr>
          <p:nvPr/>
        </p:nvSpPr>
        <p:spPr>
          <a:xfrm>
            <a:off x="444718" y="4437112"/>
            <a:ext cx="8231738" cy="2232248"/>
          </a:xfrm>
          <a:prstGeom prst="rect">
            <a:avLst/>
          </a:prstGeom>
          <a:solidFill>
            <a:schemeClr val="bg1">
              <a:lumMod val="75000"/>
            </a:schemeClr>
          </a:solidFill>
        </p:spPr>
        <p:txBody>
          <a:bodyPr vert="horz" lIns="91440" tIns="45720" rIns="91440" bIns="45720" rtlCol="0">
            <a:normAutofit fontScale="85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600" dirty="0"/>
              <a:t>Then have a look at the same group of children (10-12 year old males and females) working in agriculture only (see button under ‘primary sector’).</a:t>
            </a:r>
          </a:p>
          <a:p>
            <a:r>
              <a:rPr lang="en-GB" sz="1600" dirty="0"/>
              <a:t>Next, select only males aged 10-12 working in agriculture only in 1851. Compare this with a later map of the same labour force in 1901.</a:t>
            </a:r>
          </a:p>
          <a:p>
            <a:r>
              <a:rPr lang="en-GB" sz="1600" dirty="0"/>
              <a:t>Once you feel confident about moving between the different maps, complete the table that’s the most appropriate for you on the next 3 slides.</a:t>
            </a:r>
          </a:p>
          <a:p>
            <a:r>
              <a:rPr lang="en-GB" sz="1600" dirty="0"/>
              <a:t>Some help with the terms before you begin:</a:t>
            </a:r>
          </a:p>
          <a:p>
            <a:pPr marL="0" indent="0">
              <a:buNone/>
            </a:pPr>
            <a:r>
              <a:rPr lang="en-GB" sz="1600" b="1" dirty="0"/>
              <a:t>Domestic service:</a:t>
            </a:r>
            <a:r>
              <a:rPr lang="en-GB" sz="1600" dirty="0"/>
              <a:t> involves a person who works within the employer's household whose responsibilities may include cooking, laundry and ironing, shopping for food and other household errands.</a:t>
            </a:r>
          </a:p>
          <a:p>
            <a:pPr marL="0" indent="0">
              <a:buNone/>
            </a:pPr>
            <a:r>
              <a:rPr lang="en-GB" sz="1600" b="1" dirty="0"/>
              <a:t>Mining: </a:t>
            </a:r>
            <a:r>
              <a:rPr lang="en-GB" sz="1600" dirty="0"/>
              <a:t>involves mining  and quarrying of coal, stone and other minerals or metals such as lead. </a:t>
            </a:r>
          </a:p>
          <a:p>
            <a:pPr marL="0" indent="0">
              <a:buNone/>
            </a:pPr>
            <a:r>
              <a:rPr lang="en-GB" sz="1600" b="1" dirty="0"/>
              <a:t>Textiles: </a:t>
            </a:r>
            <a:r>
              <a:rPr lang="en-GB" sz="1600" dirty="0"/>
              <a:t>involves the production of cloth rather than the making of clothes from the cloth.</a:t>
            </a:r>
          </a:p>
        </p:txBody>
      </p:sp>
    </p:spTree>
    <p:extLst>
      <p:ext uri="{BB962C8B-B14F-4D97-AF65-F5344CB8AC3E}">
        <p14:creationId xmlns:p14="http://schemas.microsoft.com/office/powerpoint/2010/main" val="364808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bg/>
                                          </p:spTgt>
                                        </p:tgtEl>
                                        <p:attrNameLst>
                                          <p:attrName>style.visibility</p:attrName>
                                        </p:attrNameLst>
                                      </p:cBhvr>
                                      <p:to>
                                        <p:strVal val="visible"/>
                                      </p:to>
                                    </p:set>
                                    <p:animEffect transition="in" filter="fade">
                                      <p:cBhvr>
                                        <p:cTn id="27" dur="500"/>
                                        <p:tgtEl>
                                          <p:spTgt spid="5">
                                            <p:bg/>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0" end="0"/>
                                            </p:txEl>
                                          </p:spTgt>
                                        </p:tgtEl>
                                        <p:attrNameLst>
                                          <p:attrName>style.visibility</p:attrName>
                                        </p:attrNameLst>
                                      </p:cBhvr>
                                      <p:to>
                                        <p:strVal val="visible"/>
                                      </p:to>
                                    </p:set>
                                    <p:animEffect transition="in" filter="fade">
                                      <p:cBhvr>
                                        <p:cTn id="32" dur="500"/>
                                        <p:tgtEl>
                                          <p:spTgt spid="5">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txEl>
                                              <p:pRg st="1" end="1"/>
                                            </p:txEl>
                                          </p:spTgt>
                                        </p:tgtEl>
                                        <p:attrNameLst>
                                          <p:attrName>style.visibility</p:attrName>
                                        </p:attrNameLst>
                                      </p:cBhvr>
                                      <p:to>
                                        <p:strVal val="visible"/>
                                      </p:to>
                                    </p:set>
                                    <p:animEffect transition="in" filter="fade">
                                      <p:cBhvr>
                                        <p:cTn id="37" dur="500"/>
                                        <p:tgtEl>
                                          <p:spTgt spid="5">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txEl>
                                              <p:pRg st="2" end="2"/>
                                            </p:txEl>
                                          </p:spTgt>
                                        </p:tgtEl>
                                        <p:attrNameLst>
                                          <p:attrName>style.visibility</p:attrName>
                                        </p:attrNameLst>
                                      </p:cBhvr>
                                      <p:to>
                                        <p:strVal val="visible"/>
                                      </p:to>
                                    </p:set>
                                    <p:animEffect transition="in" filter="fade">
                                      <p:cBhvr>
                                        <p:cTn id="42" dur="500"/>
                                        <p:tgtEl>
                                          <p:spTgt spid="5">
                                            <p:txEl>
                                              <p:pRg st="2" end="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
                                            <p:txEl>
                                              <p:pRg st="3" end="3"/>
                                            </p:txEl>
                                          </p:spTgt>
                                        </p:tgtEl>
                                        <p:attrNameLst>
                                          <p:attrName>style.visibility</p:attrName>
                                        </p:attrNameLst>
                                      </p:cBhvr>
                                      <p:to>
                                        <p:strVal val="visible"/>
                                      </p:to>
                                    </p:set>
                                    <p:animEffect transition="in" filter="fade">
                                      <p:cBhvr>
                                        <p:cTn id="47" dur="500"/>
                                        <p:tgtEl>
                                          <p:spTgt spid="5">
                                            <p:txEl>
                                              <p:pRg st="3" end="3"/>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5">
                                            <p:txEl>
                                              <p:pRg st="4" end="4"/>
                                            </p:txEl>
                                          </p:spTgt>
                                        </p:tgtEl>
                                        <p:attrNameLst>
                                          <p:attrName>style.visibility</p:attrName>
                                        </p:attrNameLst>
                                      </p:cBhvr>
                                      <p:to>
                                        <p:strVal val="visible"/>
                                      </p:to>
                                    </p:set>
                                    <p:animEffect transition="in" filter="fade">
                                      <p:cBhvr>
                                        <p:cTn id="52" dur="500"/>
                                        <p:tgtEl>
                                          <p:spTgt spid="5">
                                            <p:txEl>
                                              <p:pRg st="4" end="4"/>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5">
                                            <p:txEl>
                                              <p:pRg st="5" end="5"/>
                                            </p:txEl>
                                          </p:spTgt>
                                        </p:tgtEl>
                                        <p:attrNameLst>
                                          <p:attrName>style.visibility</p:attrName>
                                        </p:attrNameLst>
                                      </p:cBhvr>
                                      <p:to>
                                        <p:strVal val="visible"/>
                                      </p:to>
                                    </p:set>
                                    <p:animEffect transition="in" filter="fade">
                                      <p:cBhvr>
                                        <p:cTn id="57" dur="500"/>
                                        <p:tgtEl>
                                          <p:spTgt spid="5">
                                            <p:txEl>
                                              <p:pRg st="5" end="5"/>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5">
                                            <p:txEl>
                                              <p:pRg st="6" end="6"/>
                                            </p:txEl>
                                          </p:spTgt>
                                        </p:tgtEl>
                                        <p:attrNameLst>
                                          <p:attrName>style.visibility</p:attrName>
                                        </p:attrNameLst>
                                      </p:cBhvr>
                                      <p:to>
                                        <p:strVal val="visible"/>
                                      </p:to>
                                    </p:set>
                                    <p:animEffect transition="in" filter="fade">
                                      <p:cBhvr>
                                        <p:cTn id="6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5" grpId="0" build="p"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90066"/>
          </a:xfrm>
          <a:solidFill>
            <a:srgbClr val="FFFF00"/>
          </a:solidFill>
          <a:ln>
            <a:solidFill>
              <a:srgbClr val="FFFF00"/>
            </a:solidFill>
          </a:ln>
        </p:spPr>
        <p:txBody>
          <a:bodyPr>
            <a:normAutofit/>
          </a:bodyPr>
          <a:lstStyle/>
          <a:p>
            <a:r>
              <a:rPr lang="en-GB" sz="1800" b="1" dirty="0"/>
              <a:t>What kinds of work did children do in my area during the Industrial Revolution?</a:t>
            </a:r>
            <a:endParaRPr lang="en-GB" sz="18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96376969"/>
              </p:ext>
            </p:extLst>
          </p:nvPr>
        </p:nvGraphicFramePr>
        <p:xfrm>
          <a:off x="452672" y="1453896"/>
          <a:ext cx="8217428" cy="1981200"/>
        </p:xfrm>
        <a:graphic>
          <a:graphicData uri="http://schemas.openxmlformats.org/drawingml/2006/table">
            <a:tbl>
              <a:tblPr firstRow="1" bandRow="1">
                <a:tableStyleId>{5940675A-B579-460E-94D1-54222C63F5DA}</a:tableStyleId>
              </a:tblPr>
              <a:tblGrid>
                <a:gridCol w="1022984">
                  <a:extLst>
                    <a:ext uri="{9D8B030D-6E8A-4147-A177-3AD203B41FA5}">
                      <a16:colId xmlns:a16="http://schemas.microsoft.com/office/drawing/2014/main" val="20000"/>
                    </a:ext>
                  </a:extLst>
                </a:gridCol>
                <a:gridCol w="1224136">
                  <a:extLst>
                    <a:ext uri="{9D8B030D-6E8A-4147-A177-3AD203B41FA5}">
                      <a16:colId xmlns:a16="http://schemas.microsoft.com/office/drawing/2014/main" val="20001"/>
                    </a:ext>
                  </a:extLst>
                </a:gridCol>
                <a:gridCol w="1152128">
                  <a:extLst>
                    <a:ext uri="{9D8B030D-6E8A-4147-A177-3AD203B41FA5}">
                      <a16:colId xmlns:a16="http://schemas.microsoft.com/office/drawing/2014/main" val="20002"/>
                    </a:ext>
                  </a:extLst>
                </a:gridCol>
                <a:gridCol w="1224136">
                  <a:extLst>
                    <a:ext uri="{9D8B030D-6E8A-4147-A177-3AD203B41FA5}">
                      <a16:colId xmlns:a16="http://schemas.microsoft.com/office/drawing/2014/main" val="20003"/>
                    </a:ext>
                  </a:extLst>
                </a:gridCol>
                <a:gridCol w="1224136">
                  <a:extLst>
                    <a:ext uri="{9D8B030D-6E8A-4147-A177-3AD203B41FA5}">
                      <a16:colId xmlns:a16="http://schemas.microsoft.com/office/drawing/2014/main" val="20004"/>
                    </a:ext>
                  </a:extLst>
                </a:gridCol>
                <a:gridCol w="1080120">
                  <a:extLst>
                    <a:ext uri="{9D8B030D-6E8A-4147-A177-3AD203B41FA5}">
                      <a16:colId xmlns:a16="http://schemas.microsoft.com/office/drawing/2014/main" val="20005"/>
                    </a:ext>
                  </a:extLst>
                </a:gridCol>
                <a:gridCol w="1289788">
                  <a:extLst>
                    <a:ext uri="{9D8B030D-6E8A-4147-A177-3AD203B41FA5}">
                      <a16:colId xmlns:a16="http://schemas.microsoft.com/office/drawing/2014/main" val="20006"/>
                    </a:ext>
                  </a:extLst>
                </a:gridCol>
              </a:tblGrid>
              <a:tr h="244624">
                <a:tc>
                  <a:txBody>
                    <a:bodyPr/>
                    <a:lstStyle/>
                    <a:p>
                      <a:pPr algn="ctr"/>
                      <a:r>
                        <a:rPr lang="en-GB" b="1" dirty="0"/>
                        <a:t>1851</a:t>
                      </a:r>
                    </a:p>
                  </a:txBody>
                  <a:tcPr>
                    <a:solidFill>
                      <a:schemeClr val="bg1">
                        <a:lumMod val="85000"/>
                      </a:schemeClr>
                    </a:solidFill>
                  </a:tcPr>
                </a:tc>
                <a:tc gridSpan="2">
                  <a:txBody>
                    <a:bodyPr/>
                    <a:lstStyle/>
                    <a:p>
                      <a:pPr algn="ctr"/>
                      <a:r>
                        <a:rPr lang="en-GB" sz="1200" b="1" dirty="0"/>
                        <a:t>Primary sector</a:t>
                      </a:r>
                    </a:p>
                  </a:txBody>
                  <a:tcPr anchor="ct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dirty="0"/>
                    </a:p>
                  </a:txBody>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200" b="1" dirty="0"/>
                        <a:t>Secondary sector</a:t>
                      </a:r>
                    </a:p>
                  </a:txBody>
                  <a:tcPr anchor="ct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1200" b="1" dirty="0"/>
                    </a:p>
                  </a:txBody>
                  <a:tcPr anchor="ctr"/>
                </a:tc>
                <a:tc gridSpan="2">
                  <a:txBody>
                    <a:bodyPr/>
                    <a:lstStyle/>
                    <a:p>
                      <a:pPr algn="ctr"/>
                      <a:r>
                        <a:rPr lang="en-GB" sz="1200" b="1" dirty="0"/>
                        <a:t>Tertiary</a:t>
                      </a:r>
                      <a:r>
                        <a:rPr lang="en-GB" sz="1200" b="1" baseline="0" dirty="0"/>
                        <a:t> sector</a:t>
                      </a:r>
                      <a:endParaRPr lang="en-GB" sz="1200" b="1" dirty="0"/>
                    </a:p>
                  </a:txBody>
                  <a:tcPr anchor="ctr"/>
                </a:tc>
                <a:tc hMerge="1">
                  <a:txBody>
                    <a:bodyPr/>
                    <a:lstStyle/>
                    <a:p>
                      <a:pPr algn="ctr"/>
                      <a:endParaRPr lang="en-GB" sz="1200" b="1" dirty="0"/>
                    </a:p>
                  </a:txBody>
                  <a:tcPr anchor="ctr"/>
                </a:tc>
                <a:extLst>
                  <a:ext uri="{0D108BD9-81ED-4DB2-BD59-A6C34878D82A}">
                    <a16:rowId xmlns:a16="http://schemas.microsoft.com/office/drawing/2014/main" val="10000"/>
                  </a:ext>
                </a:extLst>
              </a:tr>
              <a:tr h="370840">
                <a:tc>
                  <a:txBody>
                    <a:bodyPr/>
                    <a:lstStyle/>
                    <a:p>
                      <a:pPr algn="ctr"/>
                      <a:r>
                        <a:rPr lang="en-GB" sz="1400" b="1" dirty="0"/>
                        <a:t>Group</a:t>
                      </a:r>
                    </a:p>
                  </a:txBody>
                  <a:tcPr anchor="ctr">
                    <a:solidFill>
                      <a:schemeClr val="bg1">
                        <a:lumMod val="85000"/>
                      </a:schemeClr>
                    </a:solidFill>
                  </a:tcPr>
                </a:tc>
                <a:tc>
                  <a:txBody>
                    <a:bodyPr/>
                    <a:lstStyle/>
                    <a:p>
                      <a:pPr algn="ctr"/>
                      <a:r>
                        <a:rPr lang="en-GB" sz="1100" dirty="0"/>
                        <a:t>% of total labour force in </a:t>
                      </a:r>
                      <a:r>
                        <a:rPr lang="en-GB" sz="1100" b="1" dirty="0"/>
                        <a:t>agriculture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mining</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textiles</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building &amp; construction</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domestic service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transport</a:t>
                      </a:r>
                    </a:p>
                  </a:txBody>
                  <a:tcPr anchor="ct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100" dirty="0"/>
                        <a:t>Males aged</a:t>
                      </a:r>
                    </a:p>
                    <a:p>
                      <a:r>
                        <a:rPr lang="en-GB" sz="1100" dirty="0"/>
                        <a:t>10-12 years</a:t>
                      </a:r>
                    </a:p>
                  </a:txBody>
                  <a:tcPr>
                    <a:solidFill>
                      <a:schemeClr val="bg1">
                        <a:lumMod val="85000"/>
                      </a:schemeClr>
                    </a:solidFill>
                  </a:tcPr>
                </a:tc>
                <a:tc>
                  <a:txBody>
                    <a:bodyPr/>
                    <a:lstStyle/>
                    <a:p>
                      <a:endParaRPr lang="en-GB" sz="1100" dirty="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100" dirty="0"/>
                        <a:t>Females aged</a:t>
                      </a:r>
                    </a:p>
                    <a:p>
                      <a:r>
                        <a:rPr lang="en-GB" sz="1100" dirty="0"/>
                        <a:t>10-12 years</a:t>
                      </a:r>
                    </a:p>
                  </a:txBody>
                  <a:tcPr>
                    <a:solidFill>
                      <a:schemeClr val="bg1">
                        <a:lumMod val="85000"/>
                      </a:schemeClr>
                    </a:solidFill>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dirty="0"/>
                    </a:p>
                  </a:txBody>
                  <a:tcPr/>
                </a:tc>
                <a:extLst>
                  <a:ext uri="{0D108BD9-81ED-4DB2-BD59-A6C34878D82A}">
                    <a16:rowId xmlns:a16="http://schemas.microsoft.com/office/drawing/2014/main" val="10003"/>
                  </a:ext>
                </a:extLst>
              </a:tr>
            </a:tbl>
          </a:graphicData>
        </a:graphic>
      </p:graphicFrame>
      <p:sp>
        <p:nvSpPr>
          <p:cNvPr id="5" name="TextBox 4"/>
          <p:cNvSpPr txBox="1"/>
          <p:nvPr/>
        </p:nvSpPr>
        <p:spPr>
          <a:xfrm>
            <a:off x="467544" y="827420"/>
            <a:ext cx="8208912" cy="369332"/>
          </a:xfrm>
          <a:prstGeom prst="rect">
            <a:avLst/>
          </a:prstGeom>
          <a:solidFill>
            <a:schemeClr val="bg1">
              <a:lumMod val="65000"/>
            </a:schemeClr>
          </a:solidFill>
        </p:spPr>
        <p:txBody>
          <a:bodyPr wrap="square" rtlCol="0">
            <a:spAutoFit/>
          </a:bodyPr>
          <a:lstStyle/>
          <a:p>
            <a:r>
              <a:rPr lang="en-GB" dirty="0"/>
              <a:t>Your chosen parish </a:t>
            </a:r>
            <a:r>
              <a:rPr lang="en-GB" sz="1400" dirty="0"/>
              <a:t>(</a:t>
            </a:r>
            <a:r>
              <a:rPr lang="en-GB" sz="900" dirty="0"/>
              <a:t>hover over your area  to see the parish name</a:t>
            </a:r>
            <a:r>
              <a:rPr lang="en-GB" sz="1400" dirty="0"/>
              <a:t>):_____________________________</a:t>
            </a:r>
          </a:p>
        </p:txBody>
      </p:sp>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9300" t="12065" r="37603" b="76110"/>
          <a:stretch/>
        </p:blipFill>
        <p:spPr bwMode="auto">
          <a:xfrm>
            <a:off x="6660232" y="771413"/>
            <a:ext cx="2009868" cy="578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7" name="Content Placeholder 3"/>
          <p:cNvGraphicFramePr>
            <a:graphicFrameLocks/>
          </p:cNvGraphicFramePr>
          <p:nvPr>
            <p:extLst>
              <p:ext uri="{D42A27DB-BD31-4B8C-83A1-F6EECF244321}">
                <p14:modId xmlns:p14="http://schemas.microsoft.com/office/powerpoint/2010/main" val="3849543626"/>
              </p:ext>
            </p:extLst>
          </p:nvPr>
        </p:nvGraphicFramePr>
        <p:xfrm>
          <a:off x="459028" y="3573016"/>
          <a:ext cx="8217428" cy="1981200"/>
        </p:xfrm>
        <a:graphic>
          <a:graphicData uri="http://schemas.openxmlformats.org/drawingml/2006/table">
            <a:tbl>
              <a:tblPr firstRow="1" bandRow="1">
                <a:tableStyleId>{5940675A-B579-460E-94D1-54222C63F5DA}</a:tableStyleId>
              </a:tblPr>
              <a:tblGrid>
                <a:gridCol w="1022984">
                  <a:extLst>
                    <a:ext uri="{9D8B030D-6E8A-4147-A177-3AD203B41FA5}">
                      <a16:colId xmlns:a16="http://schemas.microsoft.com/office/drawing/2014/main" val="20000"/>
                    </a:ext>
                  </a:extLst>
                </a:gridCol>
                <a:gridCol w="1224136">
                  <a:extLst>
                    <a:ext uri="{9D8B030D-6E8A-4147-A177-3AD203B41FA5}">
                      <a16:colId xmlns:a16="http://schemas.microsoft.com/office/drawing/2014/main" val="20001"/>
                    </a:ext>
                  </a:extLst>
                </a:gridCol>
                <a:gridCol w="1152128">
                  <a:extLst>
                    <a:ext uri="{9D8B030D-6E8A-4147-A177-3AD203B41FA5}">
                      <a16:colId xmlns:a16="http://schemas.microsoft.com/office/drawing/2014/main" val="20002"/>
                    </a:ext>
                  </a:extLst>
                </a:gridCol>
                <a:gridCol w="1224136">
                  <a:extLst>
                    <a:ext uri="{9D8B030D-6E8A-4147-A177-3AD203B41FA5}">
                      <a16:colId xmlns:a16="http://schemas.microsoft.com/office/drawing/2014/main" val="20003"/>
                    </a:ext>
                  </a:extLst>
                </a:gridCol>
                <a:gridCol w="1224136">
                  <a:extLst>
                    <a:ext uri="{9D8B030D-6E8A-4147-A177-3AD203B41FA5}">
                      <a16:colId xmlns:a16="http://schemas.microsoft.com/office/drawing/2014/main" val="20004"/>
                    </a:ext>
                  </a:extLst>
                </a:gridCol>
                <a:gridCol w="1080120">
                  <a:extLst>
                    <a:ext uri="{9D8B030D-6E8A-4147-A177-3AD203B41FA5}">
                      <a16:colId xmlns:a16="http://schemas.microsoft.com/office/drawing/2014/main" val="20005"/>
                    </a:ext>
                  </a:extLst>
                </a:gridCol>
                <a:gridCol w="1289788">
                  <a:extLst>
                    <a:ext uri="{9D8B030D-6E8A-4147-A177-3AD203B41FA5}">
                      <a16:colId xmlns:a16="http://schemas.microsoft.com/office/drawing/2014/main" val="20006"/>
                    </a:ext>
                  </a:extLst>
                </a:gridCol>
              </a:tblGrid>
              <a:tr h="244624">
                <a:tc>
                  <a:txBody>
                    <a:bodyPr/>
                    <a:lstStyle/>
                    <a:p>
                      <a:pPr algn="ctr"/>
                      <a:r>
                        <a:rPr lang="en-GB" b="1" dirty="0"/>
                        <a:t>1901</a:t>
                      </a:r>
                    </a:p>
                  </a:txBody>
                  <a:tcPr>
                    <a:solidFill>
                      <a:schemeClr val="bg1">
                        <a:lumMod val="85000"/>
                      </a:schemeClr>
                    </a:solidFill>
                  </a:tcPr>
                </a:tc>
                <a:tc gridSpan="2">
                  <a:txBody>
                    <a:bodyPr/>
                    <a:lstStyle/>
                    <a:p>
                      <a:pPr algn="ctr"/>
                      <a:r>
                        <a:rPr lang="en-GB" sz="1200" b="1" dirty="0"/>
                        <a:t>Primary sector</a:t>
                      </a:r>
                    </a:p>
                  </a:txBody>
                  <a:tcPr anchor="ct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dirty="0"/>
                    </a:p>
                  </a:txBody>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200" b="1" dirty="0"/>
                        <a:t>Secondary sector</a:t>
                      </a:r>
                    </a:p>
                  </a:txBody>
                  <a:tcPr anchor="ct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1200" b="1" dirty="0"/>
                    </a:p>
                  </a:txBody>
                  <a:tcPr anchor="ctr"/>
                </a:tc>
                <a:tc gridSpan="2">
                  <a:txBody>
                    <a:bodyPr/>
                    <a:lstStyle/>
                    <a:p>
                      <a:pPr algn="ctr"/>
                      <a:r>
                        <a:rPr lang="en-GB" sz="1200" b="1" dirty="0"/>
                        <a:t>Tertiary</a:t>
                      </a:r>
                      <a:r>
                        <a:rPr lang="en-GB" sz="1200" b="1" baseline="0" dirty="0"/>
                        <a:t> sector</a:t>
                      </a:r>
                      <a:endParaRPr lang="en-GB" sz="1200" b="1" dirty="0"/>
                    </a:p>
                  </a:txBody>
                  <a:tcPr anchor="ctr"/>
                </a:tc>
                <a:tc hMerge="1">
                  <a:txBody>
                    <a:bodyPr/>
                    <a:lstStyle/>
                    <a:p>
                      <a:pPr algn="ctr"/>
                      <a:endParaRPr lang="en-GB" sz="1200" b="1" dirty="0"/>
                    </a:p>
                  </a:txBody>
                  <a:tcPr anchor="ctr"/>
                </a:tc>
                <a:extLst>
                  <a:ext uri="{0D108BD9-81ED-4DB2-BD59-A6C34878D82A}">
                    <a16:rowId xmlns:a16="http://schemas.microsoft.com/office/drawing/2014/main" val="10000"/>
                  </a:ext>
                </a:extLst>
              </a:tr>
              <a:tr h="370840">
                <a:tc>
                  <a:txBody>
                    <a:bodyPr/>
                    <a:lstStyle/>
                    <a:p>
                      <a:pPr algn="ctr"/>
                      <a:r>
                        <a:rPr lang="en-GB" sz="1400" b="1" dirty="0"/>
                        <a:t>Group</a:t>
                      </a:r>
                    </a:p>
                  </a:txBody>
                  <a:tcPr anchor="ctr">
                    <a:solidFill>
                      <a:schemeClr val="bg1">
                        <a:lumMod val="85000"/>
                      </a:schemeClr>
                    </a:solidFill>
                  </a:tcPr>
                </a:tc>
                <a:tc>
                  <a:txBody>
                    <a:bodyPr/>
                    <a:lstStyle/>
                    <a:p>
                      <a:pPr algn="ctr"/>
                      <a:r>
                        <a:rPr lang="en-GB" sz="1100" dirty="0"/>
                        <a:t>% of total labour force in </a:t>
                      </a:r>
                      <a:r>
                        <a:rPr lang="en-GB" sz="1100" b="1" dirty="0"/>
                        <a:t>agriculture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mining</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textiles</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building &amp; construction</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domestic service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transport</a:t>
                      </a:r>
                    </a:p>
                  </a:txBody>
                  <a:tcPr anchor="ct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100" dirty="0"/>
                        <a:t>Males aged</a:t>
                      </a:r>
                    </a:p>
                    <a:p>
                      <a:r>
                        <a:rPr lang="en-GB" sz="1100" dirty="0"/>
                        <a:t>10-12 years</a:t>
                      </a:r>
                    </a:p>
                  </a:txBody>
                  <a:tcPr>
                    <a:solidFill>
                      <a:schemeClr val="bg1">
                        <a:lumMod val="85000"/>
                      </a:schemeClr>
                    </a:solidFill>
                  </a:tcPr>
                </a:tc>
                <a:tc>
                  <a:txBody>
                    <a:bodyPr/>
                    <a:lstStyle/>
                    <a:p>
                      <a:endParaRPr lang="en-GB" sz="1100" dirty="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100" dirty="0"/>
                        <a:t>Females aged</a:t>
                      </a:r>
                    </a:p>
                    <a:p>
                      <a:r>
                        <a:rPr lang="en-GB" sz="1100" dirty="0"/>
                        <a:t>10-12 years</a:t>
                      </a:r>
                    </a:p>
                  </a:txBody>
                  <a:tcPr>
                    <a:solidFill>
                      <a:schemeClr val="bg1">
                        <a:lumMod val="85000"/>
                      </a:schemeClr>
                    </a:solidFill>
                  </a:tcPr>
                </a:tc>
                <a:tc>
                  <a:txBody>
                    <a:bodyPr/>
                    <a:lstStyle/>
                    <a:p>
                      <a:endParaRPr lang="en-GB" sz="1100" dirty="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dirty="0"/>
                    </a:p>
                  </a:txBody>
                  <a:tcPr/>
                </a:tc>
                <a:extLst>
                  <a:ext uri="{0D108BD9-81ED-4DB2-BD59-A6C34878D82A}">
                    <a16:rowId xmlns:a16="http://schemas.microsoft.com/office/drawing/2014/main" val="10003"/>
                  </a:ext>
                </a:extLst>
              </a:tr>
            </a:tbl>
          </a:graphicData>
        </a:graphic>
      </p:graphicFrame>
      <p:sp>
        <p:nvSpPr>
          <p:cNvPr id="6" name="TextBox 5"/>
          <p:cNvSpPr txBox="1"/>
          <p:nvPr/>
        </p:nvSpPr>
        <p:spPr>
          <a:xfrm>
            <a:off x="467544" y="5589240"/>
            <a:ext cx="8202556" cy="1200329"/>
          </a:xfrm>
          <a:prstGeom prst="rect">
            <a:avLst/>
          </a:prstGeom>
          <a:solidFill>
            <a:srgbClr val="FFFF00"/>
          </a:solidFill>
        </p:spPr>
        <p:txBody>
          <a:bodyPr wrap="square" rtlCol="0">
            <a:spAutoFit/>
          </a:bodyPr>
          <a:lstStyle/>
          <a:p>
            <a:pPr marL="228600" indent="-228600">
              <a:buAutoNum type="arabicPeriod"/>
            </a:pPr>
            <a:r>
              <a:rPr lang="en-GB" sz="1200" b="1" dirty="0"/>
              <a:t>Which sector employed the most 10-12 year old children (as a % of the  labour force) in your parish or area in 1851?</a:t>
            </a:r>
          </a:p>
          <a:p>
            <a:pPr marL="228600" indent="-228600">
              <a:buFontTx/>
              <a:buAutoNum type="arabicPeriod"/>
            </a:pPr>
            <a:r>
              <a:rPr lang="en-GB" sz="1200" b="1" dirty="0"/>
              <a:t>10-12 year old males (as a % of the  labour force) were far more likely to be employed in which sector in your parish 1851?</a:t>
            </a:r>
          </a:p>
          <a:p>
            <a:r>
              <a:rPr lang="en-GB" sz="1200" b="1" dirty="0"/>
              <a:t>3. What was the most significant change in the employment of 10-12 year old children in your parish between 1851 and 1901?</a:t>
            </a:r>
          </a:p>
          <a:p>
            <a:r>
              <a:rPr lang="en-GB" sz="1200" b="1" dirty="0"/>
              <a:t>4. What differences can you see between 10-12 year old male and female employment (as a % of the  labour force) in your parish in 1901?</a:t>
            </a:r>
          </a:p>
          <a:p>
            <a:r>
              <a:rPr lang="en-GB" sz="1200" b="1" dirty="0"/>
              <a:t>5. What kinds of work are not represented by the maps you have studied?</a:t>
            </a:r>
          </a:p>
        </p:txBody>
      </p:sp>
    </p:spTree>
    <p:extLst>
      <p:ext uri="{BB962C8B-B14F-4D97-AF65-F5344CB8AC3E}">
        <p14:creationId xmlns:p14="http://schemas.microsoft.com/office/powerpoint/2010/main" val="2672384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90066"/>
          </a:xfrm>
          <a:solidFill>
            <a:srgbClr val="FFFF00"/>
          </a:solidFill>
          <a:ln>
            <a:solidFill>
              <a:srgbClr val="FFFF00"/>
            </a:solidFill>
          </a:ln>
        </p:spPr>
        <p:txBody>
          <a:bodyPr>
            <a:normAutofit/>
          </a:bodyPr>
          <a:lstStyle/>
          <a:p>
            <a:r>
              <a:rPr lang="en-GB" sz="1800" b="1" dirty="0"/>
              <a:t>What kinds of work did children do in my area during the Industrial Revolution?</a:t>
            </a:r>
            <a:endParaRPr lang="en-GB" sz="18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748530475"/>
              </p:ext>
            </p:extLst>
          </p:nvPr>
        </p:nvGraphicFramePr>
        <p:xfrm>
          <a:off x="452672" y="1453896"/>
          <a:ext cx="8217428" cy="1981200"/>
        </p:xfrm>
        <a:graphic>
          <a:graphicData uri="http://schemas.openxmlformats.org/drawingml/2006/table">
            <a:tbl>
              <a:tblPr firstRow="1" bandRow="1">
                <a:tableStyleId>{5940675A-B579-460E-94D1-54222C63F5DA}</a:tableStyleId>
              </a:tblPr>
              <a:tblGrid>
                <a:gridCol w="1022984">
                  <a:extLst>
                    <a:ext uri="{9D8B030D-6E8A-4147-A177-3AD203B41FA5}">
                      <a16:colId xmlns:a16="http://schemas.microsoft.com/office/drawing/2014/main" val="20000"/>
                    </a:ext>
                  </a:extLst>
                </a:gridCol>
                <a:gridCol w="1224136">
                  <a:extLst>
                    <a:ext uri="{9D8B030D-6E8A-4147-A177-3AD203B41FA5}">
                      <a16:colId xmlns:a16="http://schemas.microsoft.com/office/drawing/2014/main" val="20001"/>
                    </a:ext>
                  </a:extLst>
                </a:gridCol>
                <a:gridCol w="1152128">
                  <a:extLst>
                    <a:ext uri="{9D8B030D-6E8A-4147-A177-3AD203B41FA5}">
                      <a16:colId xmlns:a16="http://schemas.microsoft.com/office/drawing/2014/main" val="20002"/>
                    </a:ext>
                  </a:extLst>
                </a:gridCol>
                <a:gridCol w="1224136">
                  <a:extLst>
                    <a:ext uri="{9D8B030D-6E8A-4147-A177-3AD203B41FA5}">
                      <a16:colId xmlns:a16="http://schemas.microsoft.com/office/drawing/2014/main" val="20003"/>
                    </a:ext>
                  </a:extLst>
                </a:gridCol>
                <a:gridCol w="1224136">
                  <a:extLst>
                    <a:ext uri="{9D8B030D-6E8A-4147-A177-3AD203B41FA5}">
                      <a16:colId xmlns:a16="http://schemas.microsoft.com/office/drawing/2014/main" val="20004"/>
                    </a:ext>
                  </a:extLst>
                </a:gridCol>
                <a:gridCol w="1080120">
                  <a:extLst>
                    <a:ext uri="{9D8B030D-6E8A-4147-A177-3AD203B41FA5}">
                      <a16:colId xmlns:a16="http://schemas.microsoft.com/office/drawing/2014/main" val="20005"/>
                    </a:ext>
                  </a:extLst>
                </a:gridCol>
                <a:gridCol w="1289788">
                  <a:extLst>
                    <a:ext uri="{9D8B030D-6E8A-4147-A177-3AD203B41FA5}">
                      <a16:colId xmlns:a16="http://schemas.microsoft.com/office/drawing/2014/main" val="20006"/>
                    </a:ext>
                  </a:extLst>
                </a:gridCol>
              </a:tblGrid>
              <a:tr h="244624">
                <a:tc>
                  <a:txBody>
                    <a:bodyPr/>
                    <a:lstStyle/>
                    <a:p>
                      <a:pPr algn="ctr"/>
                      <a:r>
                        <a:rPr lang="en-GB" b="1" dirty="0"/>
                        <a:t>1851</a:t>
                      </a:r>
                    </a:p>
                  </a:txBody>
                  <a:tcPr>
                    <a:solidFill>
                      <a:schemeClr val="bg1">
                        <a:lumMod val="85000"/>
                      </a:schemeClr>
                    </a:solidFill>
                  </a:tcPr>
                </a:tc>
                <a:tc gridSpan="2">
                  <a:txBody>
                    <a:bodyPr/>
                    <a:lstStyle/>
                    <a:p>
                      <a:pPr algn="ctr"/>
                      <a:r>
                        <a:rPr lang="en-GB" sz="1200" b="1" dirty="0"/>
                        <a:t>Primary sector</a:t>
                      </a:r>
                    </a:p>
                  </a:txBody>
                  <a:tcPr anchor="ct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dirty="0"/>
                    </a:p>
                  </a:txBody>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200" b="1" dirty="0"/>
                        <a:t>Secondary sector</a:t>
                      </a:r>
                    </a:p>
                  </a:txBody>
                  <a:tcPr anchor="ct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1200" b="1" dirty="0"/>
                    </a:p>
                  </a:txBody>
                  <a:tcPr anchor="ctr"/>
                </a:tc>
                <a:tc gridSpan="2">
                  <a:txBody>
                    <a:bodyPr/>
                    <a:lstStyle/>
                    <a:p>
                      <a:pPr algn="ctr"/>
                      <a:r>
                        <a:rPr lang="en-GB" sz="1200" b="1" dirty="0"/>
                        <a:t>Tertiary</a:t>
                      </a:r>
                      <a:r>
                        <a:rPr lang="en-GB" sz="1200" b="1" baseline="0" dirty="0"/>
                        <a:t> sector</a:t>
                      </a:r>
                      <a:endParaRPr lang="en-GB" sz="1200" b="1" dirty="0"/>
                    </a:p>
                  </a:txBody>
                  <a:tcPr anchor="ctr"/>
                </a:tc>
                <a:tc hMerge="1">
                  <a:txBody>
                    <a:bodyPr/>
                    <a:lstStyle/>
                    <a:p>
                      <a:pPr algn="ctr"/>
                      <a:endParaRPr lang="en-GB" sz="1200" b="1" dirty="0"/>
                    </a:p>
                  </a:txBody>
                  <a:tcPr anchor="ctr"/>
                </a:tc>
                <a:extLst>
                  <a:ext uri="{0D108BD9-81ED-4DB2-BD59-A6C34878D82A}">
                    <a16:rowId xmlns:a16="http://schemas.microsoft.com/office/drawing/2014/main" val="10000"/>
                  </a:ext>
                </a:extLst>
              </a:tr>
              <a:tr h="370840">
                <a:tc>
                  <a:txBody>
                    <a:bodyPr/>
                    <a:lstStyle/>
                    <a:p>
                      <a:pPr algn="ctr"/>
                      <a:r>
                        <a:rPr lang="en-GB" sz="1400" b="1" dirty="0"/>
                        <a:t>Group</a:t>
                      </a:r>
                    </a:p>
                  </a:txBody>
                  <a:tcPr anchor="ctr">
                    <a:solidFill>
                      <a:schemeClr val="bg1">
                        <a:lumMod val="85000"/>
                      </a:schemeClr>
                    </a:solidFill>
                  </a:tcPr>
                </a:tc>
                <a:tc>
                  <a:txBody>
                    <a:bodyPr/>
                    <a:lstStyle/>
                    <a:p>
                      <a:pPr algn="ctr"/>
                      <a:r>
                        <a:rPr lang="en-GB" sz="1100" dirty="0"/>
                        <a:t>% of total labour force in </a:t>
                      </a:r>
                      <a:r>
                        <a:rPr lang="en-GB" sz="1100" b="1" dirty="0"/>
                        <a:t>agriculture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mining</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textiles</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building &amp; construction</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domestic service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transport</a:t>
                      </a:r>
                    </a:p>
                  </a:txBody>
                  <a:tcPr anchor="ct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100" dirty="0"/>
                        <a:t>Males aged</a:t>
                      </a:r>
                    </a:p>
                    <a:p>
                      <a:r>
                        <a:rPr lang="en-GB" sz="1100" dirty="0"/>
                        <a:t>10-12 years</a:t>
                      </a:r>
                    </a:p>
                  </a:txBody>
                  <a:tcPr>
                    <a:solidFill>
                      <a:schemeClr val="bg1">
                        <a:lumMod val="85000"/>
                      </a:schemeClr>
                    </a:solidFill>
                  </a:tcPr>
                </a:tc>
                <a:tc>
                  <a:txBody>
                    <a:bodyPr/>
                    <a:lstStyle/>
                    <a:p>
                      <a:endParaRPr lang="en-GB" sz="1100" dirty="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100" dirty="0"/>
                        <a:t>Females aged</a:t>
                      </a:r>
                    </a:p>
                    <a:p>
                      <a:r>
                        <a:rPr lang="en-GB" sz="1100" dirty="0"/>
                        <a:t>10-12 years</a:t>
                      </a:r>
                    </a:p>
                  </a:txBody>
                  <a:tcPr>
                    <a:solidFill>
                      <a:schemeClr val="bg1">
                        <a:lumMod val="85000"/>
                      </a:schemeClr>
                    </a:solidFill>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dirty="0"/>
                    </a:p>
                  </a:txBody>
                  <a:tcPr/>
                </a:tc>
                <a:extLst>
                  <a:ext uri="{0D108BD9-81ED-4DB2-BD59-A6C34878D82A}">
                    <a16:rowId xmlns:a16="http://schemas.microsoft.com/office/drawing/2014/main" val="10003"/>
                  </a:ext>
                </a:extLst>
              </a:tr>
            </a:tbl>
          </a:graphicData>
        </a:graphic>
      </p:graphicFrame>
      <p:sp>
        <p:nvSpPr>
          <p:cNvPr id="5" name="TextBox 4"/>
          <p:cNvSpPr txBox="1"/>
          <p:nvPr/>
        </p:nvSpPr>
        <p:spPr>
          <a:xfrm>
            <a:off x="467544" y="827420"/>
            <a:ext cx="8208912" cy="369332"/>
          </a:xfrm>
          <a:prstGeom prst="rect">
            <a:avLst/>
          </a:prstGeom>
          <a:solidFill>
            <a:schemeClr val="bg1">
              <a:lumMod val="65000"/>
            </a:schemeClr>
          </a:solidFill>
        </p:spPr>
        <p:txBody>
          <a:bodyPr wrap="square" rtlCol="0">
            <a:spAutoFit/>
          </a:bodyPr>
          <a:lstStyle/>
          <a:p>
            <a:r>
              <a:rPr lang="en-GB" dirty="0"/>
              <a:t>Your chosen parish </a:t>
            </a:r>
            <a:r>
              <a:rPr lang="en-GB" sz="1400" dirty="0"/>
              <a:t>(</a:t>
            </a:r>
            <a:r>
              <a:rPr lang="en-GB" sz="900" dirty="0"/>
              <a:t>hover over your area  to see the parish name</a:t>
            </a:r>
            <a:r>
              <a:rPr lang="en-GB" sz="1400" dirty="0"/>
              <a:t>):_____________________________</a:t>
            </a:r>
          </a:p>
        </p:txBody>
      </p:sp>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9300" t="12065" r="37603" b="76110"/>
          <a:stretch/>
        </p:blipFill>
        <p:spPr bwMode="auto">
          <a:xfrm>
            <a:off x="6660232" y="771413"/>
            <a:ext cx="2009868" cy="578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7" name="Content Placeholder 3"/>
          <p:cNvGraphicFramePr>
            <a:graphicFrameLocks/>
          </p:cNvGraphicFramePr>
          <p:nvPr>
            <p:extLst>
              <p:ext uri="{D42A27DB-BD31-4B8C-83A1-F6EECF244321}">
                <p14:modId xmlns:p14="http://schemas.microsoft.com/office/powerpoint/2010/main" val="1680704262"/>
              </p:ext>
            </p:extLst>
          </p:nvPr>
        </p:nvGraphicFramePr>
        <p:xfrm>
          <a:off x="418336" y="3573016"/>
          <a:ext cx="8217428" cy="1981200"/>
        </p:xfrm>
        <a:graphic>
          <a:graphicData uri="http://schemas.openxmlformats.org/drawingml/2006/table">
            <a:tbl>
              <a:tblPr firstRow="1" bandRow="1">
                <a:tableStyleId>{5940675A-B579-460E-94D1-54222C63F5DA}</a:tableStyleId>
              </a:tblPr>
              <a:tblGrid>
                <a:gridCol w="1022984">
                  <a:extLst>
                    <a:ext uri="{9D8B030D-6E8A-4147-A177-3AD203B41FA5}">
                      <a16:colId xmlns:a16="http://schemas.microsoft.com/office/drawing/2014/main" val="20000"/>
                    </a:ext>
                  </a:extLst>
                </a:gridCol>
                <a:gridCol w="1224136">
                  <a:extLst>
                    <a:ext uri="{9D8B030D-6E8A-4147-A177-3AD203B41FA5}">
                      <a16:colId xmlns:a16="http://schemas.microsoft.com/office/drawing/2014/main" val="20001"/>
                    </a:ext>
                  </a:extLst>
                </a:gridCol>
                <a:gridCol w="1152128">
                  <a:extLst>
                    <a:ext uri="{9D8B030D-6E8A-4147-A177-3AD203B41FA5}">
                      <a16:colId xmlns:a16="http://schemas.microsoft.com/office/drawing/2014/main" val="20002"/>
                    </a:ext>
                  </a:extLst>
                </a:gridCol>
                <a:gridCol w="1224136">
                  <a:extLst>
                    <a:ext uri="{9D8B030D-6E8A-4147-A177-3AD203B41FA5}">
                      <a16:colId xmlns:a16="http://schemas.microsoft.com/office/drawing/2014/main" val="20003"/>
                    </a:ext>
                  </a:extLst>
                </a:gridCol>
                <a:gridCol w="1224136">
                  <a:extLst>
                    <a:ext uri="{9D8B030D-6E8A-4147-A177-3AD203B41FA5}">
                      <a16:colId xmlns:a16="http://schemas.microsoft.com/office/drawing/2014/main" val="20004"/>
                    </a:ext>
                  </a:extLst>
                </a:gridCol>
                <a:gridCol w="1080120">
                  <a:extLst>
                    <a:ext uri="{9D8B030D-6E8A-4147-A177-3AD203B41FA5}">
                      <a16:colId xmlns:a16="http://schemas.microsoft.com/office/drawing/2014/main" val="20005"/>
                    </a:ext>
                  </a:extLst>
                </a:gridCol>
                <a:gridCol w="1289788">
                  <a:extLst>
                    <a:ext uri="{9D8B030D-6E8A-4147-A177-3AD203B41FA5}">
                      <a16:colId xmlns:a16="http://schemas.microsoft.com/office/drawing/2014/main" val="20006"/>
                    </a:ext>
                  </a:extLst>
                </a:gridCol>
              </a:tblGrid>
              <a:tr h="244624">
                <a:tc>
                  <a:txBody>
                    <a:bodyPr/>
                    <a:lstStyle/>
                    <a:p>
                      <a:pPr algn="ctr"/>
                      <a:r>
                        <a:rPr lang="en-GB" b="1" dirty="0"/>
                        <a:t>1901</a:t>
                      </a:r>
                    </a:p>
                  </a:txBody>
                  <a:tcPr>
                    <a:solidFill>
                      <a:schemeClr val="bg1">
                        <a:lumMod val="85000"/>
                      </a:schemeClr>
                    </a:solidFill>
                  </a:tcPr>
                </a:tc>
                <a:tc gridSpan="2">
                  <a:txBody>
                    <a:bodyPr/>
                    <a:lstStyle/>
                    <a:p>
                      <a:pPr algn="ctr"/>
                      <a:r>
                        <a:rPr lang="en-GB" sz="1200" b="1" dirty="0"/>
                        <a:t>Primary sector</a:t>
                      </a:r>
                    </a:p>
                  </a:txBody>
                  <a:tcPr anchor="ct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dirty="0"/>
                    </a:p>
                  </a:txBody>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200" b="1" dirty="0"/>
                        <a:t>Secondary sector</a:t>
                      </a:r>
                    </a:p>
                  </a:txBody>
                  <a:tcPr anchor="ctr"/>
                </a:tc>
                <a:tc h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GB" sz="1200" b="1" dirty="0"/>
                    </a:p>
                  </a:txBody>
                  <a:tcPr anchor="ctr"/>
                </a:tc>
                <a:tc gridSpan="2">
                  <a:txBody>
                    <a:bodyPr/>
                    <a:lstStyle/>
                    <a:p>
                      <a:pPr algn="ctr"/>
                      <a:r>
                        <a:rPr lang="en-GB" sz="1200" b="1" dirty="0"/>
                        <a:t>Tertiary</a:t>
                      </a:r>
                      <a:r>
                        <a:rPr lang="en-GB" sz="1200" b="1" baseline="0" dirty="0"/>
                        <a:t> sector</a:t>
                      </a:r>
                      <a:endParaRPr lang="en-GB" sz="1200" b="1" dirty="0"/>
                    </a:p>
                  </a:txBody>
                  <a:tcPr anchor="ctr"/>
                </a:tc>
                <a:tc hMerge="1">
                  <a:txBody>
                    <a:bodyPr/>
                    <a:lstStyle/>
                    <a:p>
                      <a:pPr algn="ctr"/>
                      <a:endParaRPr lang="en-GB" sz="1200" b="1" dirty="0"/>
                    </a:p>
                  </a:txBody>
                  <a:tcPr anchor="ctr"/>
                </a:tc>
                <a:extLst>
                  <a:ext uri="{0D108BD9-81ED-4DB2-BD59-A6C34878D82A}">
                    <a16:rowId xmlns:a16="http://schemas.microsoft.com/office/drawing/2014/main" val="10000"/>
                  </a:ext>
                </a:extLst>
              </a:tr>
              <a:tr h="370840">
                <a:tc>
                  <a:txBody>
                    <a:bodyPr/>
                    <a:lstStyle/>
                    <a:p>
                      <a:pPr algn="ctr"/>
                      <a:r>
                        <a:rPr lang="en-GB" sz="1400" b="1" dirty="0"/>
                        <a:t>Group</a:t>
                      </a:r>
                    </a:p>
                  </a:txBody>
                  <a:tcPr anchor="ctr">
                    <a:solidFill>
                      <a:schemeClr val="bg1">
                        <a:lumMod val="85000"/>
                      </a:schemeClr>
                    </a:solidFill>
                  </a:tcPr>
                </a:tc>
                <a:tc>
                  <a:txBody>
                    <a:bodyPr/>
                    <a:lstStyle/>
                    <a:p>
                      <a:pPr algn="ctr"/>
                      <a:r>
                        <a:rPr lang="en-GB" sz="1100" dirty="0"/>
                        <a:t>% of total labour force in </a:t>
                      </a:r>
                      <a:r>
                        <a:rPr lang="en-GB" sz="1100" b="1" dirty="0"/>
                        <a:t>agriculture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mining</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textiles</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building &amp; construction</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domestic service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transport</a:t>
                      </a:r>
                    </a:p>
                  </a:txBody>
                  <a:tcPr anchor="ct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100" dirty="0"/>
                        <a:t>Males aged</a:t>
                      </a:r>
                    </a:p>
                    <a:p>
                      <a:r>
                        <a:rPr lang="en-GB" sz="1100" dirty="0"/>
                        <a:t>10-12 years</a:t>
                      </a:r>
                    </a:p>
                  </a:txBody>
                  <a:tcPr>
                    <a:solidFill>
                      <a:schemeClr val="bg1">
                        <a:lumMod val="85000"/>
                      </a:schemeClr>
                    </a:solidFill>
                  </a:tcPr>
                </a:tc>
                <a:tc>
                  <a:txBody>
                    <a:bodyPr/>
                    <a:lstStyle/>
                    <a:p>
                      <a:endParaRPr lang="en-GB" sz="1100" dirty="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100" dirty="0"/>
                        <a:t>Females aged</a:t>
                      </a:r>
                    </a:p>
                    <a:p>
                      <a:r>
                        <a:rPr lang="en-GB" sz="1100" dirty="0"/>
                        <a:t>10-12 years</a:t>
                      </a:r>
                    </a:p>
                  </a:txBody>
                  <a:tcPr>
                    <a:solidFill>
                      <a:schemeClr val="bg1">
                        <a:lumMod val="85000"/>
                      </a:schemeClr>
                    </a:solidFill>
                  </a:tcPr>
                </a:tc>
                <a:tc>
                  <a:txBody>
                    <a:bodyPr/>
                    <a:lstStyle/>
                    <a:p>
                      <a:endParaRPr lang="en-GB" sz="1100" dirty="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a:p>
                  </a:txBody>
                  <a:tcPr/>
                </a:tc>
                <a:tc>
                  <a:txBody>
                    <a:bodyPr/>
                    <a:lstStyle/>
                    <a:p>
                      <a:endParaRPr lang="en-GB" sz="1100" dirty="0"/>
                    </a:p>
                  </a:txBody>
                  <a:tcPr/>
                </a:tc>
                <a:extLst>
                  <a:ext uri="{0D108BD9-81ED-4DB2-BD59-A6C34878D82A}">
                    <a16:rowId xmlns:a16="http://schemas.microsoft.com/office/drawing/2014/main" val="10003"/>
                  </a:ext>
                </a:extLst>
              </a:tr>
            </a:tbl>
          </a:graphicData>
        </a:graphic>
      </p:graphicFrame>
      <p:sp>
        <p:nvSpPr>
          <p:cNvPr id="6" name="TextBox 5"/>
          <p:cNvSpPr txBox="1"/>
          <p:nvPr/>
        </p:nvSpPr>
        <p:spPr>
          <a:xfrm>
            <a:off x="395536" y="5661248"/>
            <a:ext cx="8274564" cy="1015663"/>
          </a:xfrm>
          <a:prstGeom prst="rect">
            <a:avLst/>
          </a:prstGeom>
          <a:solidFill>
            <a:srgbClr val="FFFF00"/>
          </a:solidFill>
        </p:spPr>
        <p:txBody>
          <a:bodyPr wrap="square" rtlCol="0">
            <a:spAutoFit/>
          </a:bodyPr>
          <a:lstStyle/>
          <a:p>
            <a:pPr marL="228600" indent="-228600">
              <a:buAutoNum type="arabicPeriod"/>
            </a:pPr>
            <a:r>
              <a:rPr lang="en-GB" sz="1200" b="1" dirty="0"/>
              <a:t>Which sector employed the most 10-12 year old children (as a % of the  labour force) in your parish in 1851?</a:t>
            </a:r>
          </a:p>
          <a:p>
            <a:pPr marL="228600" indent="-228600">
              <a:buFontTx/>
              <a:buAutoNum type="arabicPeriod"/>
            </a:pPr>
            <a:r>
              <a:rPr lang="en-GB" sz="1200" b="1" dirty="0"/>
              <a:t>Which sector employed the most 10-12 year old children (as a % of the  labour force) in your parish in 1901?</a:t>
            </a:r>
          </a:p>
          <a:p>
            <a:pPr marL="228600" indent="-228600">
              <a:buFontTx/>
              <a:buAutoNum type="arabicPeriod"/>
            </a:pPr>
            <a:r>
              <a:rPr lang="en-GB" sz="1200" b="1" dirty="0"/>
              <a:t>Most females (as a % of the  labour force) worked in which sector/kind of work in your parish in 1851? By 1901, had this changed or stayed the same?</a:t>
            </a:r>
          </a:p>
          <a:p>
            <a:pPr marL="228600" indent="-228600">
              <a:buFontTx/>
              <a:buAutoNum type="arabicPeriod"/>
            </a:pPr>
            <a:r>
              <a:rPr lang="en-GB" sz="1200" b="1" dirty="0"/>
              <a:t>Write down 3 questions that you could ask to find out more about what you have discovered. </a:t>
            </a:r>
          </a:p>
        </p:txBody>
      </p:sp>
    </p:spTree>
    <p:extLst>
      <p:ext uri="{BB962C8B-B14F-4D97-AF65-F5344CB8AC3E}">
        <p14:creationId xmlns:p14="http://schemas.microsoft.com/office/powerpoint/2010/main" val="2689791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490066"/>
          </a:xfrm>
          <a:solidFill>
            <a:srgbClr val="FFFF00"/>
          </a:solidFill>
          <a:ln>
            <a:solidFill>
              <a:srgbClr val="FFFF00"/>
            </a:solidFill>
          </a:ln>
        </p:spPr>
        <p:txBody>
          <a:bodyPr>
            <a:normAutofit/>
          </a:bodyPr>
          <a:lstStyle/>
          <a:p>
            <a:r>
              <a:rPr lang="en-GB" sz="1800" b="1" dirty="0"/>
              <a:t>What kinds of work did children do in my area during the Industrial Revolution?</a:t>
            </a:r>
            <a:endParaRPr lang="en-GB" sz="18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552404134"/>
              </p:ext>
            </p:extLst>
          </p:nvPr>
        </p:nvGraphicFramePr>
        <p:xfrm>
          <a:off x="452672" y="1453896"/>
          <a:ext cx="8151776" cy="1651000"/>
        </p:xfrm>
        <a:graphic>
          <a:graphicData uri="http://schemas.openxmlformats.org/drawingml/2006/table">
            <a:tbl>
              <a:tblPr firstRow="1" bandRow="1">
                <a:tableStyleId>{5940675A-B579-460E-94D1-54222C63F5DA}</a:tableStyleId>
              </a:tblPr>
              <a:tblGrid>
                <a:gridCol w="1832223">
                  <a:extLst>
                    <a:ext uri="{9D8B030D-6E8A-4147-A177-3AD203B41FA5}">
                      <a16:colId xmlns:a16="http://schemas.microsoft.com/office/drawing/2014/main" val="20000"/>
                    </a:ext>
                  </a:extLst>
                </a:gridCol>
                <a:gridCol w="2192498">
                  <a:extLst>
                    <a:ext uri="{9D8B030D-6E8A-4147-A177-3AD203B41FA5}">
                      <a16:colId xmlns:a16="http://schemas.microsoft.com/office/drawing/2014/main" val="20001"/>
                    </a:ext>
                  </a:extLst>
                </a:gridCol>
                <a:gridCol w="2192498">
                  <a:extLst>
                    <a:ext uri="{9D8B030D-6E8A-4147-A177-3AD203B41FA5}">
                      <a16:colId xmlns:a16="http://schemas.microsoft.com/office/drawing/2014/main" val="20002"/>
                    </a:ext>
                  </a:extLst>
                </a:gridCol>
                <a:gridCol w="1934557">
                  <a:extLst>
                    <a:ext uri="{9D8B030D-6E8A-4147-A177-3AD203B41FA5}">
                      <a16:colId xmlns:a16="http://schemas.microsoft.com/office/drawing/2014/main" val="20003"/>
                    </a:ext>
                  </a:extLst>
                </a:gridCol>
              </a:tblGrid>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400" b="1" dirty="0"/>
                        <a:t>1851</a:t>
                      </a:r>
                    </a:p>
                  </a:txBody>
                  <a:tcPr anchor="ctr">
                    <a:solidFill>
                      <a:schemeClr val="bg1">
                        <a:lumMod val="85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b="1" dirty="0"/>
                        <a:t>Primary sector</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b="1" dirty="0"/>
                        <a:t>Secondary sector</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b="1" dirty="0"/>
                        <a:t>Tertiary</a:t>
                      </a:r>
                      <a:r>
                        <a:rPr lang="en-GB" sz="1100" b="1" baseline="0" dirty="0"/>
                        <a:t> sector</a:t>
                      </a:r>
                      <a:endParaRPr lang="en-GB" sz="1100" b="1" dirty="0"/>
                    </a:p>
                  </a:txBody>
                  <a:tcPr anchor="ctr"/>
                </a:tc>
                <a:extLst>
                  <a:ext uri="{0D108BD9-81ED-4DB2-BD59-A6C34878D82A}">
                    <a16:rowId xmlns:a16="http://schemas.microsoft.com/office/drawing/2014/main" val="10000"/>
                  </a:ext>
                </a:extLst>
              </a:tr>
              <a:tr h="370840">
                <a:tc>
                  <a:txBody>
                    <a:bodyPr/>
                    <a:lstStyle/>
                    <a:p>
                      <a:pPr algn="ctr"/>
                      <a:r>
                        <a:rPr lang="en-GB" sz="1400" b="1" dirty="0"/>
                        <a:t>Group</a:t>
                      </a:r>
                    </a:p>
                  </a:txBody>
                  <a:tcPr anchor="ctr">
                    <a:solidFill>
                      <a:schemeClr val="bg1">
                        <a:lumMod val="85000"/>
                      </a:schemeClr>
                    </a:solidFill>
                  </a:tcPr>
                </a:tc>
                <a:tc>
                  <a:txBody>
                    <a:bodyPr/>
                    <a:lstStyle/>
                    <a:p>
                      <a:pPr algn="ctr"/>
                      <a:r>
                        <a:rPr lang="en-GB" sz="1100" dirty="0"/>
                        <a:t>% of total labour force in </a:t>
                      </a:r>
                      <a:r>
                        <a:rPr lang="en-GB" sz="1100" b="1" dirty="0"/>
                        <a:t>agriculture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textiles</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domestic service</a:t>
                      </a:r>
                    </a:p>
                  </a:txBody>
                  <a:tcPr anchor="ctr"/>
                </a:tc>
                <a:extLst>
                  <a:ext uri="{0D108BD9-81ED-4DB2-BD59-A6C34878D82A}">
                    <a16:rowId xmlns:a16="http://schemas.microsoft.com/office/drawing/2014/main" val="10001"/>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Males aged</a:t>
                      </a:r>
                    </a:p>
                    <a:p>
                      <a:pPr algn="ctr"/>
                      <a:r>
                        <a:rPr lang="en-GB" sz="1100" dirty="0"/>
                        <a:t>10-12 years</a:t>
                      </a:r>
                    </a:p>
                  </a:txBody>
                  <a:tcPr anchor="ctr">
                    <a:solidFill>
                      <a:schemeClr val="bg1">
                        <a:lumMod val="85000"/>
                      </a:schemeClr>
                    </a:solidFill>
                  </a:tcPr>
                </a:tc>
                <a:tc>
                  <a:txBody>
                    <a:bodyPr/>
                    <a:lstStyle/>
                    <a:p>
                      <a:pPr algn="ctr"/>
                      <a:r>
                        <a:rPr lang="en-GB" sz="1100" dirty="0"/>
                        <a:t>%</a:t>
                      </a:r>
                    </a:p>
                  </a:txBody>
                  <a:tcPr anchor="ctr"/>
                </a:tc>
                <a:tc>
                  <a:txBody>
                    <a:bodyPr/>
                    <a:lstStyle/>
                    <a:p>
                      <a:pPr algn="ctr"/>
                      <a:r>
                        <a:rPr lang="en-GB" sz="1100" dirty="0"/>
                        <a:t>%</a:t>
                      </a:r>
                    </a:p>
                  </a:txBody>
                  <a:tcPr anchor="ctr"/>
                </a:tc>
                <a:tc>
                  <a:txBody>
                    <a:bodyPr/>
                    <a:lstStyle/>
                    <a:p>
                      <a:pPr algn="ctr"/>
                      <a:r>
                        <a:rPr lang="en-GB" sz="1100" dirty="0"/>
                        <a:t>%</a:t>
                      </a:r>
                    </a:p>
                  </a:txBody>
                  <a:tcPr anchor="ctr"/>
                </a:tc>
                <a:extLst>
                  <a:ext uri="{0D108BD9-81ED-4DB2-BD59-A6C34878D82A}">
                    <a16:rowId xmlns:a16="http://schemas.microsoft.com/office/drawing/2014/main" val="1000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Females aged</a:t>
                      </a:r>
                    </a:p>
                    <a:p>
                      <a:pPr algn="ctr"/>
                      <a:r>
                        <a:rPr lang="en-GB" sz="1100" dirty="0"/>
                        <a:t>10-12 years</a:t>
                      </a:r>
                    </a:p>
                  </a:txBody>
                  <a:tcPr anchor="ctr">
                    <a:solidFill>
                      <a:schemeClr val="bg1">
                        <a:lumMod val="85000"/>
                      </a:schemeClr>
                    </a:solidFill>
                  </a:tcPr>
                </a:tc>
                <a:tc>
                  <a:txBody>
                    <a:bodyPr/>
                    <a:lstStyle/>
                    <a:p>
                      <a:pPr algn="ctr"/>
                      <a:r>
                        <a:rPr lang="en-GB" sz="1100" dirty="0"/>
                        <a:t>%</a:t>
                      </a:r>
                    </a:p>
                  </a:txBody>
                  <a:tcPr anchor="ctr"/>
                </a:tc>
                <a:tc>
                  <a:txBody>
                    <a:bodyPr/>
                    <a:lstStyle/>
                    <a:p>
                      <a:pPr algn="ctr"/>
                      <a:r>
                        <a:rPr lang="en-GB" sz="1100" dirty="0"/>
                        <a:t>%</a:t>
                      </a:r>
                    </a:p>
                  </a:txBody>
                  <a:tcPr anchor="ctr"/>
                </a:tc>
                <a:tc>
                  <a:txBody>
                    <a:bodyPr/>
                    <a:lstStyle/>
                    <a:p>
                      <a:pPr algn="ctr"/>
                      <a:r>
                        <a:rPr lang="en-GB" sz="1100" dirty="0"/>
                        <a:t>%</a:t>
                      </a:r>
                    </a:p>
                  </a:txBody>
                  <a:tcPr anchor="ctr"/>
                </a:tc>
                <a:extLst>
                  <a:ext uri="{0D108BD9-81ED-4DB2-BD59-A6C34878D82A}">
                    <a16:rowId xmlns:a16="http://schemas.microsoft.com/office/drawing/2014/main" val="10003"/>
                  </a:ext>
                </a:extLst>
              </a:tr>
            </a:tbl>
          </a:graphicData>
        </a:graphic>
      </p:graphicFrame>
      <p:sp>
        <p:nvSpPr>
          <p:cNvPr id="5" name="TextBox 4"/>
          <p:cNvSpPr txBox="1"/>
          <p:nvPr/>
        </p:nvSpPr>
        <p:spPr>
          <a:xfrm>
            <a:off x="467544" y="827420"/>
            <a:ext cx="8208912" cy="369332"/>
          </a:xfrm>
          <a:prstGeom prst="rect">
            <a:avLst/>
          </a:prstGeom>
          <a:solidFill>
            <a:schemeClr val="bg1">
              <a:lumMod val="65000"/>
            </a:schemeClr>
          </a:solidFill>
        </p:spPr>
        <p:txBody>
          <a:bodyPr wrap="square" rtlCol="0">
            <a:spAutoFit/>
          </a:bodyPr>
          <a:lstStyle/>
          <a:p>
            <a:r>
              <a:rPr lang="en-GB" dirty="0"/>
              <a:t>Your chosen parish </a:t>
            </a:r>
            <a:r>
              <a:rPr lang="en-GB" sz="1400" dirty="0"/>
              <a:t>(</a:t>
            </a:r>
            <a:r>
              <a:rPr lang="en-GB" sz="900" dirty="0"/>
              <a:t>hover over your area  to see the parish name</a:t>
            </a:r>
            <a:r>
              <a:rPr lang="en-GB" sz="1400" dirty="0"/>
              <a:t>):_____________________________</a:t>
            </a:r>
          </a:p>
        </p:txBody>
      </p:sp>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9300" t="12065" r="37603" b="76110"/>
          <a:stretch/>
        </p:blipFill>
        <p:spPr bwMode="auto">
          <a:xfrm>
            <a:off x="6660232" y="771413"/>
            <a:ext cx="2009868" cy="578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401892" y="5157192"/>
            <a:ext cx="8130548" cy="1477328"/>
          </a:xfrm>
          <a:prstGeom prst="rect">
            <a:avLst/>
          </a:prstGeom>
          <a:solidFill>
            <a:srgbClr val="FFFF00"/>
          </a:solidFill>
        </p:spPr>
        <p:txBody>
          <a:bodyPr wrap="square" rtlCol="0">
            <a:spAutoFit/>
          </a:bodyPr>
          <a:lstStyle/>
          <a:p>
            <a:r>
              <a:rPr lang="en-GB" dirty="0"/>
              <a:t>Most children aged 10-12 in the labour force in my area in 1851 worked in __________. By 1901, this </a:t>
            </a:r>
            <a:r>
              <a:rPr lang="en-GB" u="sng" dirty="0"/>
              <a:t>was the same/had changed</a:t>
            </a:r>
            <a:r>
              <a:rPr lang="en-GB" dirty="0"/>
              <a:t> to _______________.</a:t>
            </a:r>
          </a:p>
          <a:p>
            <a:endParaRPr lang="en-GB" dirty="0"/>
          </a:p>
          <a:p>
            <a:r>
              <a:rPr lang="en-GB" dirty="0"/>
              <a:t>There were more boys than girls aged 10-12 employed in  </a:t>
            </a:r>
            <a:r>
              <a:rPr lang="en-GB" u="sng" dirty="0"/>
              <a:t>(agriculture/textiles/ domestic service) </a:t>
            </a:r>
            <a:r>
              <a:rPr lang="en-GB" dirty="0"/>
              <a:t> in 1851. </a:t>
            </a:r>
          </a:p>
        </p:txBody>
      </p:sp>
      <p:graphicFrame>
        <p:nvGraphicFramePr>
          <p:cNvPr id="8" name="Content Placeholder 3"/>
          <p:cNvGraphicFramePr>
            <a:graphicFrameLocks/>
          </p:cNvGraphicFramePr>
          <p:nvPr>
            <p:extLst>
              <p:ext uri="{D42A27DB-BD31-4B8C-83A1-F6EECF244321}">
                <p14:modId xmlns:p14="http://schemas.microsoft.com/office/powerpoint/2010/main" val="1025424861"/>
              </p:ext>
            </p:extLst>
          </p:nvPr>
        </p:nvGraphicFramePr>
        <p:xfrm>
          <a:off x="420632" y="3356992"/>
          <a:ext cx="8151776" cy="1651000"/>
        </p:xfrm>
        <a:graphic>
          <a:graphicData uri="http://schemas.openxmlformats.org/drawingml/2006/table">
            <a:tbl>
              <a:tblPr firstRow="1" bandRow="1">
                <a:tableStyleId>{5940675A-B579-460E-94D1-54222C63F5DA}</a:tableStyleId>
              </a:tblPr>
              <a:tblGrid>
                <a:gridCol w="1832223">
                  <a:extLst>
                    <a:ext uri="{9D8B030D-6E8A-4147-A177-3AD203B41FA5}">
                      <a16:colId xmlns:a16="http://schemas.microsoft.com/office/drawing/2014/main" val="20000"/>
                    </a:ext>
                  </a:extLst>
                </a:gridCol>
                <a:gridCol w="2192498">
                  <a:extLst>
                    <a:ext uri="{9D8B030D-6E8A-4147-A177-3AD203B41FA5}">
                      <a16:colId xmlns:a16="http://schemas.microsoft.com/office/drawing/2014/main" val="20001"/>
                    </a:ext>
                  </a:extLst>
                </a:gridCol>
                <a:gridCol w="2192498">
                  <a:extLst>
                    <a:ext uri="{9D8B030D-6E8A-4147-A177-3AD203B41FA5}">
                      <a16:colId xmlns:a16="http://schemas.microsoft.com/office/drawing/2014/main" val="20002"/>
                    </a:ext>
                  </a:extLst>
                </a:gridCol>
                <a:gridCol w="1934557">
                  <a:extLst>
                    <a:ext uri="{9D8B030D-6E8A-4147-A177-3AD203B41FA5}">
                      <a16:colId xmlns:a16="http://schemas.microsoft.com/office/drawing/2014/main" val="20003"/>
                    </a:ext>
                  </a:extLst>
                </a:gridCol>
              </a:tblGrid>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400" b="1" dirty="0"/>
                        <a:t>1901</a:t>
                      </a:r>
                    </a:p>
                  </a:txBody>
                  <a:tcPr anchor="ctr">
                    <a:solidFill>
                      <a:schemeClr val="bg1">
                        <a:lumMod val="85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b="1" dirty="0"/>
                        <a:t>Primary sector</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b="1" dirty="0"/>
                        <a:t>Secondary sector</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b="1" dirty="0"/>
                        <a:t>Tertiary</a:t>
                      </a:r>
                      <a:r>
                        <a:rPr lang="en-GB" sz="1100" b="1" baseline="0" dirty="0"/>
                        <a:t> sector</a:t>
                      </a:r>
                      <a:endParaRPr lang="en-GB" sz="1100" b="1" dirty="0"/>
                    </a:p>
                  </a:txBody>
                  <a:tcPr anchor="ctr"/>
                </a:tc>
                <a:extLst>
                  <a:ext uri="{0D108BD9-81ED-4DB2-BD59-A6C34878D82A}">
                    <a16:rowId xmlns:a16="http://schemas.microsoft.com/office/drawing/2014/main" val="10000"/>
                  </a:ext>
                </a:extLst>
              </a:tr>
              <a:tr h="370840">
                <a:tc>
                  <a:txBody>
                    <a:bodyPr/>
                    <a:lstStyle/>
                    <a:p>
                      <a:pPr algn="ctr"/>
                      <a:r>
                        <a:rPr lang="en-GB" sz="1400" b="1" dirty="0"/>
                        <a:t>Group</a:t>
                      </a:r>
                    </a:p>
                  </a:txBody>
                  <a:tcPr anchor="ctr">
                    <a:solidFill>
                      <a:schemeClr val="bg1">
                        <a:lumMod val="85000"/>
                      </a:schemeClr>
                    </a:solidFill>
                  </a:tcPr>
                </a:tc>
                <a:tc>
                  <a:txBody>
                    <a:bodyPr/>
                    <a:lstStyle/>
                    <a:p>
                      <a:pPr algn="ctr"/>
                      <a:r>
                        <a:rPr lang="en-GB" sz="1100" dirty="0"/>
                        <a:t>% of total labour force in </a:t>
                      </a:r>
                      <a:r>
                        <a:rPr lang="en-GB" sz="1100" b="1" dirty="0"/>
                        <a:t>agriculture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textiles</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 of total labour force in </a:t>
                      </a:r>
                      <a:r>
                        <a:rPr lang="en-GB" sz="1100" b="1" dirty="0"/>
                        <a:t>domestic service</a:t>
                      </a:r>
                    </a:p>
                  </a:txBody>
                  <a:tcPr anchor="ctr"/>
                </a:tc>
                <a:extLst>
                  <a:ext uri="{0D108BD9-81ED-4DB2-BD59-A6C34878D82A}">
                    <a16:rowId xmlns:a16="http://schemas.microsoft.com/office/drawing/2014/main" val="10001"/>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Males aged</a:t>
                      </a:r>
                    </a:p>
                    <a:p>
                      <a:pPr algn="ctr"/>
                      <a:r>
                        <a:rPr lang="en-GB" sz="1100" dirty="0"/>
                        <a:t>10-12 years</a:t>
                      </a:r>
                    </a:p>
                  </a:txBody>
                  <a:tcPr anchor="ctr">
                    <a:solidFill>
                      <a:schemeClr val="bg1">
                        <a:lumMod val="85000"/>
                      </a:schemeClr>
                    </a:solidFill>
                  </a:tcPr>
                </a:tc>
                <a:tc>
                  <a:txBody>
                    <a:bodyPr/>
                    <a:lstStyle/>
                    <a:p>
                      <a:pPr algn="ctr"/>
                      <a:r>
                        <a:rPr lang="en-GB" sz="1100" dirty="0"/>
                        <a:t>%</a:t>
                      </a:r>
                    </a:p>
                  </a:txBody>
                  <a:tcPr anchor="ctr"/>
                </a:tc>
                <a:tc>
                  <a:txBody>
                    <a:bodyPr/>
                    <a:lstStyle/>
                    <a:p>
                      <a:pPr algn="ctr"/>
                      <a:r>
                        <a:rPr lang="en-GB" sz="1100" dirty="0"/>
                        <a:t>%</a:t>
                      </a:r>
                    </a:p>
                  </a:txBody>
                  <a:tcPr anchor="ctr"/>
                </a:tc>
                <a:tc>
                  <a:txBody>
                    <a:bodyPr/>
                    <a:lstStyle/>
                    <a:p>
                      <a:pPr algn="ctr"/>
                      <a:r>
                        <a:rPr lang="en-GB" sz="1100" dirty="0"/>
                        <a:t>%</a:t>
                      </a:r>
                    </a:p>
                  </a:txBody>
                  <a:tcPr anchor="ctr"/>
                </a:tc>
                <a:extLst>
                  <a:ext uri="{0D108BD9-81ED-4DB2-BD59-A6C34878D82A}">
                    <a16:rowId xmlns:a16="http://schemas.microsoft.com/office/drawing/2014/main" val="10002"/>
                  </a:ext>
                </a:extLst>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GB" sz="1100" dirty="0"/>
                        <a:t>Females aged</a:t>
                      </a:r>
                    </a:p>
                    <a:p>
                      <a:pPr algn="ctr"/>
                      <a:r>
                        <a:rPr lang="en-GB" sz="1100" dirty="0"/>
                        <a:t>10-12 years</a:t>
                      </a:r>
                    </a:p>
                  </a:txBody>
                  <a:tcPr anchor="ctr">
                    <a:solidFill>
                      <a:schemeClr val="bg1">
                        <a:lumMod val="85000"/>
                      </a:schemeClr>
                    </a:solidFill>
                  </a:tcPr>
                </a:tc>
                <a:tc>
                  <a:txBody>
                    <a:bodyPr/>
                    <a:lstStyle/>
                    <a:p>
                      <a:pPr algn="ctr"/>
                      <a:r>
                        <a:rPr lang="en-GB" sz="1100" dirty="0"/>
                        <a:t>%</a:t>
                      </a:r>
                    </a:p>
                  </a:txBody>
                  <a:tcPr anchor="ctr"/>
                </a:tc>
                <a:tc>
                  <a:txBody>
                    <a:bodyPr/>
                    <a:lstStyle/>
                    <a:p>
                      <a:pPr algn="ctr"/>
                      <a:r>
                        <a:rPr lang="en-GB" sz="1100" dirty="0"/>
                        <a:t>%</a:t>
                      </a:r>
                    </a:p>
                  </a:txBody>
                  <a:tcPr anchor="ctr"/>
                </a:tc>
                <a:tc>
                  <a:txBody>
                    <a:bodyPr/>
                    <a:lstStyle/>
                    <a:p>
                      <a:pPr algn="ctr"/>
                      <a:r>
                        <a:rPr lang="en-GB" sz="1100" dirty="0"/>
                        <a:t>%</a:t>
                      </a: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187943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3200" b="1" dirty="0"/>
              <a:t>What kinds of work did children do in my area during the Industrial Revolution?</a:t>
            </a:r>
            <a:endParaRPr lang="en-GB" sz="3200" dirty="0"/>
          </a:p>
        </p:txBody>
      </p:sp>
      <p:sp>
        <p:nvSpPr>
          <p:cNvPr id="3" name="Content Placeholder 2"/>
          <p:cNvSpPr>
            <a:spLocks noGrp="1"/>
          </p:cNvSpPr>
          <p:nvPr>
            <p:ph idx="1"/>
          </p:nvPr>
        </p:nvSpPr>
        <p:spPr>
          <a:xfrm>
            <a:off x="457200" y="1484784"/>
            <a:ext cx="8229600" cy="676671"/>
          </a:xfrm>
          <a:solidFill>
            <a:schemeClr val="bg1">
              <a:lumMod val="85000"/>
            </a:schemeClr>
          </a:solidFill>
        </p:spPr>
        <p:txBody>
          <a:bodyPr>
            <a:normAutofit fontScale="62500" lnSpcReduction="20000"/>
          </a:bodyPr>
          <a:lstStyle/>
          <a:p>
            <a:pPr marL="0" indent="0">
              <a:buNone/>
            </a:pPr>
            <a:r>
              <a:rPr lang="en-GB" b="1" dirty="0"/>
              <a:t>Task 4: using data to reach plausible/accurate conclusions</a:t>
            </a:r>
          </a:p>
          <a:p>
            <a:pPr marL="0" indent="0">
              <a:buNone/>
            </a:pPr>
            <a:r>
              <a:rPr lang="en-GB" dirty="0"/>
              <a:t>Do any of the following statements apply to your parish/area?</a:t>
            </a:r>
          </a:p>
        </p:txBody>
      </p:sp>
      <p:graphicFrame>
        <p:nvGraphicFramePr>
          <p:cNvPr id="4" name="Table 3"/>
          <p:cNvGraphicFramePr>
            <a:graphicFrameLocks noGrp="1"/>
          </p:cNvGraphicFramePr>
          <p:nvPr>
            <p:extLst>
              <p:ext uri="{D42A27DB-BD31-4B8C-83A1-F6EECF244321}">
                <p14:modId xmlns:p14="http://schemas.microsoft.com/office/powerpoint/2010/main" val="1847383023"/>
              </p:ext>
            </p:extLst>
          </p:nvPr>
        </p:nvGraphicFramePr>
        <p:xfrm>
          <a:off x="467544" y="2276872"/>
          <a:ext cx="8208912" cy="3692624"/>
        </p:xfrm>
        <a:graphic>
          <a:graphicData uri="http://schemas.openxmlformats.org/drawingml/2006/table">
            <a:tbl>
              <a:tblPr firstRow="1" bandRow="1">
                <a:tableStyleId>{5940675A-B579-460E-94D1-54222C63F5DA}</a:tableStyleId>
              </a:tblPr>
              <a:tblGrid>
                <a:gridCol w="4608512">
                  <a:extLst>
                    <a:ext uri="{9D8B030D-6E8A-4147-A177-3AD203B41FA5}">
                      <a16:colId xmlns:a16="http://schemas.microsoft.com/office/drawing/2014/main" val="20000"/>
                    </a:ext>
                  </a:extLst>
                </a:gridCol>
                <a:gridCol w="864096">
                  <a:extLst>
                    <a:ext uri="{9D8B030D-6E8A-4147-A177-3AD203B41FA5}">
                      <a16:colId xmlns:a16="http://schemas.microsoft.com/office/drawing/2014/main" val="20001"/>
                    </a:ext>
                  </a:extLst>
                </a:gridCol>
                <a:gridCol w="2736304">
                  <a:extLst>
                    <a:ext uri="{9D8B030D-6E8A-4147-A177-3AD203B41FA5}">
                      <a16:colId xmlns:a16="http://schemas.microsoft.com/office/drawing/2014/main" val="20002"/>
                    </a:ext>
                  </a:extLst>
                </a:gridCol>
              </a:tblGrid>
              <a:tr h="370840">
                <a:tc>
                  <a:txBody>
                    <a:bodyPr/>
                    <a:lstStyle/>
                    <a:p>
                      <a:pPr algn="l"/>
                      <a:r>
                        <a:rPr lang="en-GB" sz="1400" b="1" dirty="0"/>
                        <a:t>Question</a:t>
                      </a:r>
                    </a:p>
                  </a:txBody>
                  <a:tcPr anchor="ctr"/>
                </a:tc>
                <a:tc>
                  <a:txBody>
                    <a:bodyPr/>
                    <a:lstStyle/>
                    <a:p>
                      <a:pPr algn="l"/>
                      <a:r>
                        <a:rPr lang="en-GB" sz="1400" b="1" dirty="0"/>
                        <a:t>True or</a:t>
                      </a:r>
                      <a:r>
                        <a:rPr lang="en-GB" sz="1400" b="1" baseline="0" dirty="0"/>
                        <a:t> false?</a:t>
                      </a:r>
                      <a:endParaRPr lang="en-GB" sz="1400" b="1" dirty="0"/>
                    </a:p>
                  </a:txBody>
                  <a:tcPr anchor="ctr"/>
                </a:tc>
                <a:tc>
                  <a:txBody>
                    <a:bodyPr/>
                    <a:lstStyle/>
                    <a:p>
                      <a:pPr algn="l"/>
                      <a:r>
                        <a:rPr lang="en-GB" sz="1400" b="1" dirty="0"/>
                        <a:t>Evidence</a:t>
                      </a:r>
                      <a:r>
                        <a:rPr lang="en-GB" sz="1400" b="1" baseline="0" dirty="0"/>
                        <a:t> that might support this statement (if any)</a:t>
                      </a:r>
                      <a:endParaRPr lang="en-GB" sz="1400" b="1" dirty="0"/>
                    </a:p>
                  </a:txBody>
                  <a:tcPr anchor="ctr"/>
                </a:tc>
                <a:extLst>
                  <a:ext uri="{0D108BD9-81ED-4DB2-BD59-A6C34878D82A}">
                    <a16:rowId xmlns:a16="http://schemas.microsoft.com/office/drawing/2014/main" val="10000"/>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400" i="1" dirty="0"/>
                        <a:t>Most children aged</a:t>
                      </a:r>
                      <a:r>
                        <a:rPr lang="en-GB" sz="1400" i="1" baseline="0" dirty="0"/>
                        <a:t> 10-12 in my area/parish in 1851 (as a percentage of the total labour force), were employed in the Primary Sector (agriculture and mining).</a:t>
                      </a:r>
                      <a:endParaRPr lang="en-GB" sz="1400" i="1" dirty="0"/>
                    </a:p>
                  </a:txBody>
                  <a:tcPr>
                    <a:solidFill>
                      <a:srgbClr val="FFFF00"/>
                    </a:solidFill>
                  </a:tcPr>
                </a:tc>
                <a:tc>
                  <a:txBody>
                    <a:bodyPr/>
                    <a:lstStyle/>
                    <a:p>
                      <a:endParaRPr lang="en-GB" dirty="0"/>
                    </a:p>
                  </a:txBody>
                  <a:tcPr>
                    <a:solidFill>
                      <a:srgbClr val="FFFF00"/>
                    </a:solidFill>
                  </a:tcPr>
                </a:tc>
                <a:tc>
                  <a:txBody>
                    <a:bodyPr/>
                    <a:lstStyle/>
                    <a:p>
                      <a:endParaRPr lang="en-GB" dirty="0"/>
                    </a:p>
                  </a:txBody>
                  <a:tcPr>
                    <a:solidFill>
                      <a:srgbClr val="FFFF00"/>
                    </a:solidFill>
                  </a:tcPr>
                </a:tc>
                <a:extLst>
                  <a:ext uri="{0D108BD9-81ED-4DB2-BD59-A6C34878D82A}">
                    <a16:rowId xmlns:a16="http://schemas.microsoft.com/office/drawing/2014/main" val="10001"/>
                  </a:ext>
                </a:extLst>
              </a:tr>
              <a:tr h="76654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400" i="1" dirty="0"/>
                        <a:t>By</a:t>
                      </a:r>
                      <a:r>
                        <a:rPr lang="en-GB" sz="1400" i="1" baseline="0" dirty="0"/>
                        <a:t> 1901, m</a:t>
                      </a:r>
                      <a:r>
                        <a:rPr lang="en-GB" sz="1400" i="1" dirty="0"/>
                        <a:t>ost children aged</a:t>
                      </a:r>
                      <a:r>
                        <a:rPr lang="en-GB" sz="1400" i="1" baseline="0" dirty="0"/>
                        <a:t> 10-12 in my area/parish (as a percentage of the total labour force), were employed in the Secondary Sector.</a:t>
                      </a:r>
                      <a:endParaRPr lang="en-GB" sz="1400" i="1" dirty="0"/>
                    </a:p>
                  </a:txBody>
                  <a:tcPr>
                    <a:solidFill>
                      <a:schemeClr val="bg1">
                        <a:lumMod val="85000"/>
                      </a:schemeClr>
                    </a:solidFill>
                  </a:tcPr>
                </a:tc>
                <a:tc>
                  <a:txBody>
                    <a:bodyPr/>
                    <a:lstStyle/>
                    <a:p>
                      <a:endParaRPr lang="en-GB" dirty="0"/>
                    </a:p>
                  </a:txBody>
                  <a:tcPr>
                    <a:solidFill>
                      <a:schemeClr val="bg1">
                        <a:lumMod val="85000"/>
                      </a:schemeClr>
                    </a:solidFill>
                  </a:tcPr>
                </a:tc>
                <a:tc>
                  <a:txBody>
                    <a:bodyPr/>
                    <a:lstStyle/>
                    <a:p>
                      <a:endParaRPr lang="en-GB" dirty="0"/>
                    </a:p>
                  </a:txBody>
                  <a:tcPr>
                    <a:solidFill>
                      <a:schemeClr val="bg1">
                        <a:lumMod val="85000"/>
                      </a:schemeClr>
                    </a:solidFill>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400" i="1" dirty="0"/>
                        <a:t>There was a significant difference in the employment of 10-12 year old boys </a:t>
                      </a:r>
                      <a:r>
                        <a:rPr lang="en-GB" sz="1400" i="1" baseline="0" dirty="0"/>
                        <a:t>(as a percentage of the total labour force) </a:t>
                      </a:r>
                      <a:r>
                        <a:rPr lang="en-GB" sz="1400" i="1" dirty="0"/>
                        <a:t>compared</a:t>
                      </a:r>
                      <a:r>
                        <a:rPr lang="en-GB" sz="1400" i="1" baseline="0" dirty="0"/>
                        <a:t> to 10-12 year old</a:t>
                      </a:r>
                      <a:r>
                        <a:rPr lang="en-GB" sz="1400" i="1" dirty="0"/>
                        <a:t> girls </a:t>
                      </a:r>
                      <a:r>
                        <a:rPr lang="en-GB" sz="1400" i="1" baseline="0" dirty="0"/>
                        <a:t>(as a percentage of the total labour force) </a:t>
                      </a:r>
                      <a:r>
                        <a:rPr lang="en-GB" sz="1400" i="1" dirty="0"/>
                        <a:t>in my area/parish in 1901.</a:t>
                      </a:r>
                    </a:p>
                  </a:txBody>
                  <a:tcPr>
                    <a:solidFill>
                      <a:srgbClr val="FFFF00"/>
                    </a:solidFill>
                  </a:tcPr>
                </a:tc>
                <a:tc>
                  <a:txBody>
                    <a:bodyPr/>
                    <a:lstStyle/>
                    <a:p>
                      <a:endParaRPr lang="en-GB" dirty="0"/>
                    </a:p>
                  </a:txBody>
                  <a:tcPr>
                    <a:solidFill>
                      <a:srgbClr val="FFFF00"/>
                    </a:solidFill>
                  </a:tcPr>
                </a:tc>
                <a:tc>
                  <a:txBody>
                    <a:bodyPr/>
                    <a:lstStyle/>
                    <a:p>
                      <a:endParaRPr lang="en-GB" dirty="0"/>
                    </a:p>
                  </a:txBody>
                  <a:tcPr>
                    <a:solidFill>
                      <a:srgbClr val="FFFF00"/>
                    </a:solidFill>
                  </a:tcPr>
                </a:tc>
                <a:extLst>
                  <a:ext uri="{0D108BD9-81ED-4DB2-BD59-A6C34878D82A}">
                    <a16:rowId xmlns:a16="http://schemas.microsoft.com/office/drawing/2014/main" val="10003"/>
                  </a:ext>
                </a:extLst>
              </a:tr>
              <a:tr h="370840">
                <a:tc>
                  <a:txBody>
                    <a:bodyPr/>
                    <a:lstStyle/>
                    <a:p>
                      <a:r>
                        <a:rPr lang="en-GB" sz="1400" i="1" dirty="0"/>
                        <a:t>In my parish/area in 1851</a:t>
                      </a:r>
                      <a:r>
                        <a:rPr lang="en-GB" sz="1400" i="1" baseline="0" dirty="0"/>
                        <a:t> there is evidence that there were no 10-12 year old children (as a percentage of the total labour force) working in shoemaking industry.</a:t>
                      </a:r>
                      <a:endParaRPr lang="en-GB" sz="1400" i="1" dirty="0"/>
                    </a:p>
                  </a:txBody>
                  <a:tcPr>
                    <a:solidFill>
                      <a:schemeClr val="bg1">
                        <a:lumMod val="85000"/>
                      </a:schemeClr>
                    </a:solidFill>
                  </a:tcPr>
                </a:tc>
                <a:tc>
                  <a:txBody>
                    <a:bodyPr/>
                    <a:lstStyle/>
                    <a:p>
                      <a:endParaRPr lang="en-GB" dirty="0"/>
                    </a:p>
                  </a:txBody>
                  <a:tcPr>
                    <a:solidFill>
                      <a:schemeClr val="bg1">
                        <a:lumMod val="85000"/>
                      </a:schemeClr>
                    </a:solidFill>
                  </a:tcPr>
                </a:tc>
                <a:tc>
                  <a:txBody>
                    <a:bodyPr/>
                    <a:lstStyle/>
                    <a:p>
                      <a:endParaRPr lang="en-GB" dirty="0"/>
                    </a:p>
                  </a:txBody>
                  <a:tcPr>
                    <a:solidFill>
                      <a:schemeClr val="bg1">
                        <a:lumMod val="85000"/>
                      </a:schemeClr>
                    </a:solidFill>
                  </a:tcPr>
                </a:tc>
                <a:extLst>
                  <a:ext uri="{0D108BD9-81ED-4DB2-BD59-A6C34878D82A}">
                    <a16:rowId xmlns:a16="http://schemas.microsoft.com/office/drawing/2014/main" val="10004"/>
                  </a:ext>
                </a:extLst>
              </a:tr>
            </a:tbl>
          </a:graphicData>
        </a:graphic>
      </p:graphicFrame>
      <p:sp>
        <p:nvSpPr>
          <p:cNvPr id="5" name="Content Placeholder 2"/>
          <p:cNvSpPr txBox="1">
            <a:spLocks/>
          </p:cNvSpPr>
          <p:nvPr/>
        </p:nvSpPr>
        <p:spPr>
          <a:xfrm>
            <a:off x="446856" y="6021288"/>
            <a:ext cx="8229600" cy="676671"/>
          </a:xfrm>
          <a:prstGeom prst="rect">
            <a:avLst/>
          </a:prstGeom>
          <a:solidFill>
            <a:schemeClr val="bg1">
              <a:lumMod val="85000"/>
            </a:schemeClr>
          </a:solidFill>
        </p:spPr>
        <p:txBody>
          <a:bodyPr vert="horz" lIns="91440" tIns="45720" rIns="91440" bIns="45720" rtlCol="0">
            <a:normAutofit fontScale="700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dirty="0"/>
              <a:t>Can you be sure that these statements are true/false? What would you need to do to confirm that your responses are correct? </a:t>
            </a:r>
          </a:p>
        </p:txBody>
      </p:sp>
    </p:spTree>
    <p:extLst>
      <p:ext uri="{BB962C8B-B14F-4D97-AF65-F5344CB8AC3E}">
        <p14:creationId xmlns:p14="http://schemas.microsoft.com/office/powerpoint/2010/main" val="1550569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3200" b="1" dirty="0"/>
              <a:t>What kinds of work did children do in my area during the Industrial Revolution?</a:t>
            </a:r>
            <a:endParaRPr lang="en-GB" sz="3200" dirty="0"/>
          </a:p>
        </p:txBody>
      </p:sp>
      <p:sp>
        <p:nvSpPr>
          <p:cNvPr id="3" name="Content Placeholder 2"/>
          <p:cNvSpPr>
            <a:spLocks noGrp="1"/>
          </p:cNvSpPr>
          <p:nvPr>
            <p:ph idx="1"/>
          </p:nvPr>
        </p:nvSpPr>
        <p:spPr>
          <a:xfrm>
            <a:off x="457200" y="1484784"/>
            <a:ext cx="8229600" cy="676671"/>
          </a:xfrm>
          <a:solidFill>
            <a:schemeClr val="bg1">
              <a:lumMod val="85000"/>
            </a:schemeClr>
          </a:solidFill>
        </p:spPr>
        <p:txBody>
          <a:bodyPr>
            <a:normAutofit fontScale="70000" lnSpcReduction="20000"/>
          </a:bodyPr>
          <a:lstStyle/>
          <a:p>
            <a:pPr marL="0" indent="0">
              <a:buNone/>
            </a:pPr>
            <a:r>
              <a:rPr lang="en-GB" b="1" dirty="0"/>
              <a:t>Task 5: Was the employment of 10-12 year olds in your parish or area affected by national changes?</a:t>
            </a:r>
          </a:p>
        </p:txBody>
      </p:sp>
      <p:sp>
        <p:nvSpPr>
          <p:cNvPr id="6" name="TextBox 5"/>
          <p:cNvSpPr txBox="1"/>
          <p:nvPr/>
        </p:nvSpPr>
        <p:spPr>
          <a:xfrm>
            <a:off x="467544" y="2204864"/>
            <a:ext cx="8208912" cy="2862322"/>
          </a:xfrm>
          <a:prstGeom prst="rect">
            <a:avLst/>
          </a:prstGeom>
          <a:solidFill>
            <a:srgbClr val="FFFF00"/>
          </a:solidFill>
        </p:spPr>
        <p:txBody>
          <a:bodyPr wrap="square" rtlCol="0">
            <a:spAutoFit/>
          </a:bodyPr>
          <a:lstStyle/>
          <a:p>
            <a:r>
              <a:rPr lang="en-GB" dirty="0"/>
              <a:t>Get into groups.</a:t>
            </a:r>
          </a:p>
          <a:p>
            <a:endParaRPr lang="en-GB" dirty="0"/>
          </a:p>
          <a:p>
            <a:r>
              <a:rPr lang="en-GB" dirty="0"/>
              <a:t>Each group will explore two of the changes or laws that took place between 1851 and 1901 as shown on the following slides.</a:t>
            </a:r>
          </a:p>
          <a:p>
            <a:endParaRPr lang="en-GB" dirty="0"/>
          </a:p>
          <a:p>
            <a:r>
              <a:rPr lang="en-GB" dirty="0"/>
              <a:t>Working together and using the maps on the </a:t>
            </a:r>
            <a:r>
              <a:rPr lang="en-GB" dirty="0">
                <a:hlinkClick r:id="rId3"/>
              </a:rPr>
              <a:t>www.economiespast.org</a:t>
            </a:r>
            <a:r>
              <a:rPr lang="en-GB" dirty="0"/>
              <a:t>, answer the questions below to help you examine whether there could be any potential impact on your parish/area of the two changes chosen by your team. </a:t>
            </a:r>
          </a:p>
          <a:p>
            <a:endParaRPr lang="en-GB" dirty="0"/>
          </a:p>
          <a:p>
            <a:r>
              <a:rPr lang="en-GB" dirty="0"/>
              <a:t>Be prepared to present your ideas and findings to the rest of the class later.</a:t>
            </a:r>
          </a:p>
        </p:txBody>
      </p:sp>
      <p:sp>
        <p:nvSpPr>
          <p:cNvPr id="7" name="TextBox 6"/>
          <p:cNvSpPr txBox="1"/>
          <p:nvPr/>
        </p:nvSpPr>
        <p:spPr>
          <a:xfrm>
            <a:off x="467544" y="5157192"/>
            <a:ext cx="8208912" cy="1569660"/>
          </a:xfrm>
          <a:prstGeom prst="rect">
            <a:avLst/>
          </a:prstGeom>
          <a:solidFill>
            <a:schemeClr val="bg1"/>
          </a:solidFill>
        </p:spPr>
        <p:txBody>
          <a:bodyPr wrap="square" rtlCol="0">
            <a:spAutoFit/>
          </a:bodyPr>
          <a:lstStyle/>
          <a:p>
            <a:pPr marL="342900" indent="-342900">
              <a:buAutoNum type="arabicPeriod"/>
            </a:pPr>
            <a:r>
              <a:rPr lang="en-GB" sz="1600" dirty="0"/>
              <a:t>Could this change have affected 10-12 year olds?</a:t>
            </a:r>
          </a:p>
          <a:p>
            <a:pPr marL="342900" indent="-342900">
              <a:buAutoNum type="arabicPeriod"/>
            </a:pPr>
            <a:r>
              <a:rPr lang="en-GB" sz="1600" dirty="0"/>
              <a:t>Could this change have affected 10-12 year olds in your parish/area?</a:t>
            </a:r>
          </a:p>
          <a:p>
            <a:pPr marL="342900" indent="-342900">
              <a:buAutoNum type="arabicPeriod"/>
            </a:pPr>
            <a:r>
              <a:rPr lang="en-GB" sz="1600" dirty="0"/>
              <a:t>If the answer to 1 and 2 above is ‘yes’ then </a:t>
            </a:r>
            <a:r>
              <a:rPr lang="en-GB" sz="1600" b="1" dirty="0"/>
              <a:t>how </a:t>
            </a:r>
            <a:r>
              <a:rPr lang="en-GB" sz="1600" dirty="0"/>
              <a:t>might this change have affected 10-12 year olds in employment? Put forward some possible ideas in your group.</a:t>
            </a:r>
          </a:p>
          <a:p>
            <a:pPr marL="342900" indent="-342900">
              <a:buAutoNum type="arabicPeriod"/>
            </a:pPr>
            <a:r>
              <a:rPr lang="en-GB" sz="1600" dirty="0"/>
              <a:t>Looking at the maps that you have already studied for this age group as a % of the total labour force, can you see any possible impact of this change in any of the maps?</a:t>
            </a:r>
          </a:p>
        </p:txBody>
      </p:sp>
    </p:spTree>
    <p:extLst>
      <p:ext uri="{BB962C8B-B14F-4D97-AF65-F5344CB8AC3E}">
        <p14:creationId xmlns:p14="http://schemas.microsoft.com/office/powerpoint/2010/main" val="28346432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3200" b="1" dirty="0"/>
              <a:t>What kinds of work did children do in my area during the Industrial Revolution?</a:t>
            </a:r>
            <a:endParaRPr lang="en-GB" sz="3200" dirty="0"/>
          </a:p>
        </p:txBody>
      </p:sp>
      <p:sp>
        <p:nvSpPr>
          <p:cNvPr id="3" name="Content Placeholder 2"/>
          <p:cNvSpPr>
            <a:spLocks noGrp="1"/>
          </p:cNvSpPr>
          <p:nvPr>
            <p:ph idx="1"/>
          </p:nvPr>
        </p:nvSpPr>
        <p:spPr>
          <a:xfrm>
            <a:off x="2123728" y="2204864"/>
            <a:ext cx="6347048" cy="4392488"/>
          </a:xfrm>
          <a:solidFill>
            <a:schemeClr val="bg1"/>
          </a:solidFill>
        </p:spPr>
        <p:txBody>
          <a:bodyPr>
            <a:normAutofit fontScale="47500" lnSpcReduction="20000"/>
          </a:bodyPr>
          <a:lstStyle/>
          <a:p>
            <a:pPr marL="0" indent="0" fontAlgn="base">
              <a:buNone/>
            </a:pPr>
            <a:r>
              <a:rPr lang="en-GB" b="1" dirty="0"/>
              <a:t>The 1870 Education Act</a:t>
            </a:r>
          </a:p>
          <a:p>
            <a:pPr marL="0" indent="0" fontAlgn="base">
              <a:buNone/>
            </a:pPr>
            <a:r>
              <a:rPr lang="en-GB" sz="3600" dirty="0"/>
              <a:t>There were schools before 1870, but they were not available to all children in all areas.</a:t>
            </a:r>
          </a:p>
          <a:p>
            <a:pPr marL="0" indent="0" fontAlgn="base">
              <a:buNone/>
            </a:pPr>
            <a:r>
              <a:rPr lang="en-GB" sz="3600" dirty="0"/>
              <a:t>In the 1860s, there was growing pressure for the state to provide schools in areas where none existed: </a:t>
            </a:r>
          </a:p>
          <a:p>
            <a:pPr marL="0" indent="0" fontAlgn="base">
              <a:buNone/>
            </a:pPr>
            <a:r>
              <a:rPr lang="en-GB" sz="3600" dirty="0"/>
              <a:t>a) In 1869  the National Education League began its campaign for free, compulsory and non-religious education for all children.</a:t>
            </a:r>
          </a:p>
          <a:p>
            <a:pPr marL="0" indent="0" fontAlgn="base">
              <a:buNone/>
            </a:pPr>
            <a:r>
              <a:rPr lang="en-GB" sz="3600" dirty="0"/>
              <a:t>b) Many people in a range of industries said that mass education was vital to Britain's ability to maintain its lead in the world.</a:t>
            </a:r>
          </a:p>
          <a:p>
            <a:pPr marL="0" indent="0" fontAlgn="base">
              <a:buNone/>
            </a:pPr>
            <a:r>
              <a:rPr lang="en-GB" sz="3600" dirty="0"/>
              <a:t>As a result, the 1870 Education Act was passed.</a:t>
            </a:r>
          </a:p>
          <a:p>
            <a:pPr marL="0" indent="0" fontAlgn="base">
              <a:buNone/>
            </a:pPr>
            <a:r>
              <a:rPr lang="en-GB" sz="3600" dirty="0"/>
              <a:t>The Act allowed voluntary schools to carry on unchanged, but established a system of 'school boards' to build and manage schools in areas where they were needed in England and Wales (1872 in Scotland).</a:t>
            </a:r>
          </a:p>
          <a:p>
            <a:pPr marL="0" indent="0" fontAlgn="base">
              <a:buNone/>
            </a:pPr>
            <a:r>
              <a:rPr lang="en-GB" sz="3600" dirty="0"/>
              <a:t>Schools were not compulsory i.e. children did not have to attend.</a:t>
            </a:r>
          </a:p>
          <a:p>
            <a:pPr marL="0" indent="0" fontAlgn="base">
              <a:buNone/>
            </a:pPr>
            <a:r>
              <a:rPr lang="en-GB" sz="3600" dirty="0"/>
              <a:t>However schools were now available for children aged 5-10 years and a fee had to be paid.</a:t>
            </a: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9228" y="2204864"/>
            <a:ext cx="1714500" cy="302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54770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3200" b="1" dirty="0"/>
              <a:t>What kinds of work did children do in my area during the Industrial Revolution?</a:t>
            </a:r>
            <a:endParaRPr lang="en-GB" sz="3200" dirty="0"/>
          </a:p>
        </p:txBody>
      </p:sp>
      <p:sp>
        <p:nvSpPr>
          <p:cNvPr id="3" name="Content Placeholder 2"/>
          <p:cNvSpPr>
            <a:spLocks noGrp="1"/>
          </p:cNvSpPr>
          <p:nvPr>
            <p:ph idx="1"/>
          </p:nvPr>
        </p:nvSpPr>
        <p:spPr>
          <a:xfrm>
            <a:off x="3923928" y="1556791"/>
            <a:ext cx="4752528" cy="4896545"/>
          </a:xfrm>
          <a:solidFill>
            <a:schemeClr val="bg1"/>
          </a:solidFill>
        </p:spPr>
        <p:txBody>
          <a:bodyPr>
            <a:normAutofit fontScale="47500" lnSpcReduction="20000"/>
          </a:bodyPr>
          <a:lstStyle/>
          <a:p>
            <a:pPr marL="0" indent="0" fontAlgn="base">
              <a:buNone/>
            </a:pPr>
            <a:r>
              <a:rPr lang="en-GB" sz="3800" b="1" dirty="0"/>
              <a:t>The 1880 Education Act</a:t>
            </a:r>
          </a:p>
          <a:p>
            <a:pPr marL="0" indent="0" fontAlgn="base">
              <a:buNone/>
            </a:pPr>
            <a:r>
              <a:rPr lang="en-GB" sz="3600" dirty="0"/>
              <a:t>There were schools available for nearly all children before 1880.</a:t>
            </a:r>
          </a:p>
          <a:p>
            <a:pPr marL="0" indent="0" fontAlgn="base">
              <a:buNone/>
            </a:pPr>
            <a:r>
              <a:rPr lang="en-GB" sz="3600" dirty="0"/>
              <a:t>These schools were not compulsory and many children did not attend (can you think why?)</a:t>
            </a:r>
          </a:p>
          <a:p>
            <a:pPr marL="0" indent="0" fontAlgn="base">
              <a:buNone/>
            </a:pPr>
            <a:r>
              <a:rPr lang="en-GB" sz="3600" dirty="0"/>
              <a:t>The 1876 Royal Commission on the Factory Acts recommended that education be made compulsory in order to stop child labour. </a:t>
            </a:r>
          </a:p>
          <a:p>
            <a:pPr marL="0" indent="0" fontAlgn="base">
              <a:buNone/>
            </a:pPr>
            <a:r>
              <a:rPr lang="en-GB" sz="3600" dirty="0"/>
              <a:t>In 1880, a further Education Act finally made school attendance compulsory between the ages of five and ten.</a:t>
            </a:r>
          </a:p>
          <a:p>
            <a:pPr marL="0" indent="0" fontAlgn="base">
              <a:buNone/>
            </a:pPr>
            <a:r>
              <a:rPr lang="en-GB" sz="3600" dirty="0"/>
              <a:t>Children aged 5-10 now had to attend school by law. </a:t>
            </a:r>
          </a:p>
          <a:p>
            <a:pPr marL="0" indent="0" fontAlgn="base">
              <a:buNone/>
            </a:pPr>
            <a:r>
              <a:rPr lang="en-GB" sz="3600" dirty="0"/>
              <a:t>School fees had to be paid until 1891 and there was a problem with attendance (at 82 per cent nationally).</a:t>
            </a:r>
          </a:p>
          <a:p>
            <a:pPr marL="0" indent="0" fontAlgn="base">
              <a:buNone/>
            </a:pPr>
            <a:r>
              <a:rPr lang="en-GB" sz="3600" dirty="0"/>
              <a:t>Many children were in employment as well as going to school. In 1901, the figure was put at 300,000 - and truancy was a major problem due to the fact that parents could not afford to give up income earned by their children.</a:t>
            </a:r>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1556792"/>
            <a:ext cx="3403564" cy="2327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811275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3200" b="1" dirty="0"/>
              <a:t>What kinds of work did children do in my area during the Industrial Revolution?</a:t>
            </a:r>
            <a:endParaRPr lang="en-GB" sz="3200" dirty="0"/>
          </a:p>
        </p:txBody>
      </p:sp>
      <p:sp>
        <p:nvSpPr>
          <p:cNvPr id="3" name="Content Placeholder 2"/>
          <p:cNvSpPr>
            <a:spLocks noGrp="1"/>
          </p:cNvSpPr>
          <p:nvPr>
            <p:ph idx="1"/>
          </p:nvPr>
        </p:nvSpPr>
        <p:spPr>
          <a:xfrm>
            <a:off x="3347864" y="1484784"/>
            <a:ext cx="5256584" cy="2553379"/>
          </a:xfrm>
          <a:solidFill>
            <a:schemeClr val="bg1"/>
          </a:solidFill>
        </p:spPr>
        <p:txBody>
          <a:bodyPr>
            <a:normAutofit lnSpcReduction="10000"/>
          </a:bodyPr>
          <a:lstStyle/>
          <a:p>
            <a:pPr marL="0" indent="0" fontAlgn="base">
              <a:buNone/>
            </a:pPr>
            <a:r>
              <a:rPr lang="en-GB" sz="1600" b="1" dirty="0"/>
              <a:t>1833 Factory Act</a:t>
            </a:r>
          </a:p>
          <a:p>
            <a:pPr marL="0" indent="0" fontAlgn="base">
              <a:buNone/>
            </a:pPr>
            <a:r>
              <a:rPr lang="en-GB" sz="1600" dirty="0"/>
              <a:t>The case of Martha Appleton in 1859 highlights the working conditions thousands of children across Britain endured every day in the 19th century. </a:t>
            </a:r>
          </a:p>
          <a:p>
            <a:pPr marL="0" indent="0" fontAlgn="base">
              <a:buNone/>
            </a:pPr>
            <a:r>
              <a:rPr lang="en-GB" sz="1600" dirty="0"/>
              <a:t>As a 13-year-old textile worker in Wigan, Martha was employed as a 'scavenger', picking up loose cotton from beneath machinery. On one particular day, Martha fainted and caught her left hand in an unguarded machine. In the accident, all her fingers were severed. Martha lost her job because she was no longer able to work efficiently.</a:t>
            </a:r>
          </a:p>
          <a:p>
            <a:pPr marL="0" indent="0" fontAlgn="base">
              <a:buNone/>
            </a:pPr>
            <a:endParaRPr lang="en-GB" sz="1600" dirty="0"/>
          </a:p>
          <a:p>
            <a:pPr marL="0" indent="0" fontAlgn="base">
              <a:buNone/>
            </a:pPr>
            <a:endParaRPr lang="en-GB" sz="1600" dirty="0"/>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528" y="1764035"/>
            <a:ext cx="2941738" cy="15929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480592" y="4038163"/>
            <a:ext cx="7835823" cy="830997"/>
          </a:xfrm>
          <a:prstGeom prst="rect">
            <a:avLst/>
          </a:prstGeom>
          <a:noFill/>
        </p:spPr>
        <p:txBody>
          <a:bodyPr wrap="square" rtlCol="0">
            <a:spAutoFit/>
          </a:bodyPr>
          <a:lstStyle/>
          <a:p>
            <a:r>
              <a:rPr lang="en-GB" sz="1600" dirty="0"/>
              <a:t>Changes came in 1833 when the Factory Act was passed. The Act not only created the post of factory inspector, but also made it illegal for textile factories to employ children less than 9 years of age. </a:t>
            </a:r>
          </a:p>
        </p:txBody>
      </p:sp>
    </p:spTree>
    <p:extLst>
      <p:ext uri="{BB962C8B-B14F-4D97-AF65-F5344CB8AC3E}">
        <p14:creationId xmlns:p14="http://schemas.microsoft.com/office/powerpoint/2010/main" val="9997154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3200" b="1" dirty="0"/>
              <a:t>What kinds of work did children do in my area during the Industrial Revolution?</a:t>
            </a:r>
            <a:endParaRPr lang="en-GB" sz="3200" dirty="0"/>
          </a:p>
        </p:txBody>
      </p:sp>
      <p:sp>
        <p:nvSpPr>
          <p:cNvPr id="3" name="Content Placeholder 2"/>
          <p:cNvSpPr>
            <a:spLocks noGrp="1"/>
          </p:cNvSpPr>
          <p:nvPr>
            <p:ph idx="1"/>
          </p:nvPr>
        </p:nvSpPr>
        <p:spPr>
          <a:xfrm>
            <a:off x="3275856" y="1556792"/>
            <a:ext cx="5400600" cy="1800200"/>
          </a:xfrm>
          <a:solidFill>
            <a:schemeClr val="bg1"/>
          </a:solidFill>
        </p:spPr>
        <p:txBody>
          <a:bodyPr>
            <a:noAutofit/>
          </a:bodyPr>
          <a:lstStyle/>
          <a:p>
            <a:pPr marL="0" indent="0">
              <a:buNone/>
            </a:pPr>
            <a:r>
              <a:rPr lang="en-GB" sz="1800" b="1" dirty="0"/>
              <a:t>The great depression in British agriculture 1873-96</a:t>
            </a:r>
          </a:p>
          <a:p>
            <a:pPr>
              <a:buAutoNum type="arabicPeriod"/>
            </a:pPr>
            <a:r>
              <a:rPr lang="en-GB" sz="1800" dirty="0"/>
              <a:t>Cheap imports. By 1873, wheat could be imported from the USA cheaply because:</a:t>
            </a:r>
          </a:p>
          <a:p>
            <a:pPr marL="0" indent="0">
              <a:buNone/>
            </a:pPr>
            <a:r>
              <a:rPr lang="en-GB" sz="1800" dirty="0"/>
              <a:t>a) Large areas in the USA were being opened up for farming following The Homestead Act.</a:t>
            </a:r>
          </a:p>
          <a:p>
            <a:pPr marL="0" indent="0">
              <a:buNone/>
            </a:pPr>
            <a:r>
              <a:rPr lang="en-GB" sz="1800" dirty="0"/>
              <a:t>b) Steam-powered railways within the USA  and cheap steam ships, meant that wheat could be transported cheaply and quickly to other countries such as Britain.</a:t>
            </a:r>
          </a:p>
          <a:p>
            <a:pPr>
              <a:buAutoNum type="arabicPeriod"/>
            </a:pPr>
            <a:endParaRPr lang="en-GB" sz="18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1988840"/>
            <a:ext cx="2736304" cy="1774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Content Placeholder 2"/>
          <p:cNvSpPr txBox="1">
            <a:spLocks/>
          </p:cNvSpPr>
          <p:nvPr/>
        </p:nvSpPr>
        <p:spPr>
          <a:xfrm>
            <a:off x="323528" y="3933056"/>
            <a:ext cx="8352928" cy="2808312"/>
          </a:xfrm>
          <a:prstGeom prst="rect">
            <a:avLst/>
          </a:prstGeom>
          <a:solidFill>
            <a:schemeClr val="bg1"/>
          </a:solidFill>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sz="1800" dirty="0"/>
              <a:t>c) New inventions in agricultural machinery also helped American farmers e.g. the reaper binder in 1873 which helped harvesting and could double farmers’ crops.</a:t>
            </a:r>
          </a:p>
          <a:p>
            <a:pPr marL="0" indent="0">
              <a:buFont typeface="Arial" pitchFamily="34" charset="0"/>
              <a:buNone/>
            </a:pPr>
            <a:r>
              <a:rPr lang="en-GB" sz="1800" dirty="0"/>
              <a:t>2. The bad harvests in England of 1875, 1877, 1878 and particularly the wet summer of 1879. In the past, English farmers could drive up prices of wheat after bad harvests as there was less wheat around. However, this was no longer possible because of cheap foreign wheat imports.</a:t>
            </a:r>
          </a:p>
          <a:p>
            <a:pPr marL="0" indent="0">
              <a:buNone/>
            </a:pPr>
            <a:r>
              <a:rPr lang="en-GB" sz="1800" dirty="0"/>
              <a:t>The depression caused rural depopulation. There was a decline of agricultural labourers after 1871. Many of these labourers migrated to the cities in search of work and research shows an increase in urban labourers at this time.</a:t>
            </a:r>
          </a:p>
        </p:txBody>
      </p:sp>
    </p:spTree>
    <p:extLst>
      <p:ext uri="{BB962C8B-B14F-4D97-AF65-F5344CB8AC3E}">
        <p14:creationId xmlns:p14="http://schemas.microsoft.com/office/powerpoint/2010/main" val="556514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b="1" dirty="0"/>
              <a:t>This lesson will enable you to:</a:t>
            </a:r>
          </a:p>
        </p:txBody>
      </p:sp>
      <p:sp>
        <p:nvSpPr>
          <p:cNvPr id="3" name="Content Placeholder 2"/>
          <p:cNvSpPr>
            <a:spLocks noGrp="1"/>
          </p:cNvSpPr>
          <p:nvPr>
            <p:ph idx="1"/>
          </p:nvPr>
        </p:nvSpPr>
        <p:spPr>
          <a:solidFill>
            <a:schemeClr val="bg1">
              <a:lumMod val="85000"/>
            </a:schemeClr>
          </a:solidFill>
        </p:spPr>
        <p:txBody>
          <a:bodyPr>
            <a:normAutofit fontScale="92500"/>
          </a:bodyPr>
          <a:lstStyle/>
          <a:p>
            <a:r>
              <a:rPr lang="en-GB" dirty="0"/>
              <a:t>explain some of the sources available to historians from 1851 and how useful they can be</a:t>
            </a:r>
          </a:p>
          <a:p>
            <a:r>
              <a:rPr lang="en-GB" dirty="0"/>
              <a:t>explore the kinds of work done by children where you live between 1851-1901. Was there a difference between the work done by boys and work done by girls?</a:t>
            </a:r>
          </a:p>
          <a:p>
            <a:r>
              <a:rPr lang="en-GB" dirty="0"/>
              <a:t>identify patterns of change in the employment of children from 1851 and explain possible causes of these.</a:t>
            </a:r>
          </a:p>
        </p:txBody>
      </p:sp>
    </p:spTree>
    <p:extLst>
      <p:ext uri="{BB962C8B-B14F-4D97-AF65-F5344CB8AC3E}">
        <p14:creationId xmlns:p14="http://schemas.microsoft.com/office/powerpoint/2010/main" val="1620619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404664"/>
            <a:ext cx="8229600" cy="1368152"/>
          </a:xfrm>
          <a:solidFill>
            <a:srgbClr val="FFFF00"/>
          </a:solidFill>
        </p:spPr>
        <p:txBody>
          <a:bodyPr>
            <a:noAutofit/>
          </a:bodyPr>
          <a:lstStyle/>
          <a:p>
            <a:r>
              <a:rPr lang="en-GB" sz="2800" b="1" dirty="0"/>
              <a:t>How did you get on today?</a:t>
            </a:r>
            <a:br>
              <a:rPr lang="en-GB" sz="2800" b="1" dirty="0"/>
            </a:br>
            <a:r>
              <a:rPr lang="en-GB" sz="2800" b="1" dirty="0"/>
              <a:t>How confident are you about your understanding of today’s objectives?</a:t>
            </a:r>
          </a:p>
        </p:txBody>
      </p:sp>
      <p:sp>
        <p:nvSpPr>
          <p:cNvPr id="3" name="Content Placeholder 2"/>
          <p:cNvSpPr>
            <a:spLocks noGrp="1"/>
          </p:cNvSpPr>
          <p:nvPr>
            <p:ph idx="1"/>
          </p:nvPr>
        </p:nvSpPr>
        <p:spPr>
          <a:xfrm>
            <a:off x="457200" y="1927373"/>
            <a:ext cx="8229600" cy="4525963"/>
          </a:xfrm>
          <a:solidFill>
            <a:schemeClr val="bg1">
              <a:lumMod val="85000"/>
            </a:schemeClr>
          </a:solidFill>
        </p:spPr>
        <p:txBody>
          <a:bodyPr>
            <a:normAutofit fontScale="92500"/>
          </a:bodyPr>
          <a:lstStyle/>
          <a:p>
            <a:r>
              <a:rPr lang="en-GB" dirty="0"/>
              <a:t>explain some of the sources available to historians from 1851 and how useful they can be</a:t>
            </a:r>
          </a:p>
          <a:p>
            <a:r>
              <a:rPr lang="en-GB" dirty="0"/>
              <a:t>explore the kinds of work done by children where you live between 1851-1901. Was there a difference between the work done by boys and work done by girls?</a:t>
            </a:r>
          </a:p>
          <a:p>
            <a:r>
              <a:rPr lang="en-GB" dirty="0"/>
              <a:t>identify patterns of change in the employment of children from 1851 and explain possible causes of these.</a:t>
            </a:r>
          </a:p>
        </p:txBody>
      </p:sp>
    </p:spTree>
    <p:extLst>
      <p:ext uri="{BB962C8B-B14F-4D97-AF65-F5344CB8AC3E}">
        <p14:creationId xmlns:p14="http://schemas.microsoft.com/office/powerpoint/2010/main" val="4234680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3200" b="1" dirty="0"/>
              <a:t>What kinds of work did children do in your area during the Industrial Revolution?</a:t>
            </a:r>
          </a:p>
        </p:txBody>
      </p:sp>
      <p:sp>
        <p:nvSpPr>
          <p:cNvPr id="3" name="Content Placeholder 2"/>
          <p:cNvSpPr>
            <a:spLocks noGrp="1"/>
          </p:cNvSpPr>
          <p:nvPr>
            <p:ph idx="1"/>
          </p:nvPr>
        </p:nvSpPr>
        <p:spPr>
          <a:xfrm>
            <a:off x="467544" y="1628800"/>
            <a:ext cx="8229600" cy="2116832"/>
          </a:xfrm>
          <a:solidFill>
            <a:schemeClr val="bg1">
              <a:lumMod val="75000"/>
            </a:schemeClr>
          </a:solidFill>
        </p:spPr>
        <p:txBody>
          <a:bodyPr>
            <a:normAutofit lnSpcReduction="10000"/>
          </a:bodyPr>
          <a:lstStyle/>
          <a:p>
            <a:pPr marL="0" indent="0">
              <a:buNone/>
            </a:pPr>
            <a:r>
              <a:rPr lang="en-GB" dirty="0"/>
              <a:t>This is a big question that will need a great deal of evidence to answer.</a:t>
            </a:r>
          </a:p>
          <a:p>
            <a:pPr marL="0" indent="0">
              <a:buNone/>
            </a:pPr>
            <a:r>
              <a:rPr lang="en-GB" dirty="0"/>
              <a:t>What kind of sources or evidence could you, as a historian, use to answer this question?</a:t>
            </a:r>
          </a:p>
        </p:txBody>
      </p:sp>
      <p:sp>
        <p:nvSpPr>
          <p:cNvPr id="4" name="Content Placeholder 2"/>
          <p:cNvSpPr txBox="1">
            <a:spLocks/>
          </p:cNvSpPr>
          <p:nvPr/>
        </p:nvSpPr>
        <p:spPr>
          <a:xfrm>
            <a:off x="467544" y="3861048"/>
            <a:ext cx="8229600" cy="2448272"/>
          </a:xfrm>
          <a:prstGeom prst="rect">
            <a:avLst/>
          </a:prstGeom>
          <a:solidFill>
            <a:schemeClr val="bg1">
              <a:lumMod val="85000"/>
            </a:schemeClr>
          </a:solidFill>
        </p:spPr>
        <p:txBody>
          <a:bodyPr vert="horz" lIns="91440" tIns="45720" rIns="91440" bIns="45720" rtlCol="0">
            <a:normAutofit fontScale="925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b="1" dirty="0"/>
              <a:t>Task 1: exploring sources</a:t>
            </a:r>
          </a:p>
          <a:p>
            <a:r>
              <a:rPr lang="en-GB" dirty="0"/>
              <a:t>What sources could you use to find out the type of work that children did in your area in 1851?</a:t>
            </a:r>
          </a:p>
          <a:p>
            <a:r>
              <a:rPr lang="en-GB" dirty="0"/>
              <a:t>Explore possible sources on the next slide and discuss which might be the most useful and why.</a:t>
            </a:r>
          </a:p>
          <a:p>
            <a:endParaRPr lang="en-GB" dirty="0"/>
          </a:p>
        </p:txBody>
      </p:sp>
    </p:spTree>
    <p:extLst>
      <p:ext uri="{BB962C8B-B14F-4D97-AF65-F5344CB8AC3E}">
        <p14:creationId xmlns:p14="http://schemas.microsoft.com/office/powerpoint/2010/main" val="4135884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836712"/>
            <a:ext cx="8229600" cy="432048"/>
          </a:xfrm>
        </p:spPr>
        <p:txBody>
          <a:bodyPr>
            <a:normAutofit/>
          </a:bodyPr>
          <a:lstStyle/>
          <a:p>
            <a:r>
              <a:rPr lang="en-GB" sz="1200" dirty="0"/>
              <a:t>Working with a partner, decide which of these sources would be available to you from 1851 and how useful they might be:</a:t>
            </a:r>
          </a:p>
        </p:txBody>
      </p:sp>
      <p:sp>
        <p:nvSpPr>
          <p:cNvPr id="3" name="Content Placeholder 2"/>
          <p:cNvSpPr>
            <a:spLocks noGrp="1"/>
          </p:cNvSpPr>
          <p:nvPr>
            <p:ph idx="1"/>
          </p:nvPr>
        </p:nvSpPr>
        <p:spPr>
          <a:xfrm>
            <a:off x="395536" y="1484784"/>
            <a:ext cx="3610744" cy="3201219"/>
          </a:xfrm>
        </p:spPr>
        <p:txBody>
          <a:bodyPr>
            <a:normAutofit/>
          </a:bodyPr>
          <a:lstStyle/>
          <a:p>
            <a:pPr marL="0" indent="0">
              <a:buNone/>
            </a:pPr>
            <a:endParaRPr lang="en-GB" dirty="0"/>
          </a:p>
          <a:p>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3723477906"/>
              </p:ext>
            </p:extLst>
          </p:nvPr>
        </p:nvGraphicFramePr>
        <p:xfrm>
          <a:off x="323528" y="1196752"/>
          <a:ext cx="8496944" cy="5436717"/>
        </p:xfrm>
        <a:graphic>
          <a:graphicData uri="http://schemas.openxmlformats.org/drawingml/2006/table">
            <a:tbl>
              <a:tblPr firstRow="1" bandRow="1">
                <a:tableStyleId>{5940675A-B579-460E-94D1-54222C63F5DA}</a:tableStyleId>
              </a:tblPr>
              <a:tblGrid>
                <a:gridCol w="2808312">
                  <a:extLst>
                    <a:ext uri="{9D8B030D-6E8A-4147-A177-3AD203B41FA5}">
                      <a16:colId xmlns:a16="http://schemas.microsoft.com/office/drawing/2014/main" val="20000"/>
                    </a:ext>
                  </a:extLst>
                </a:gridCol>
                <a:gridCol w="1872208">
                  <a:extLst>
                    <a:ext uri="{9D8B030D-6E8A-4147-A177-3AD203B41FA5}">
                      <a16:colId xmlns:a16="http://schemas.microsoft.com/office/drawing/2014/main" val="20001"/>
                    </a:ext>
                  </a:extLst>
                </a:gridCol>
                <a:gridCol w="1944216">
                  <a:extLst>
                    <a:ext uri="{9D8B030D-6E8A-4147-A177-3AD203B41FA5}">
                      <a16:colId xmlns:a16="http://schemas.microsoft.com/office/drawing/2014/main" val="20002"/>
                    </a:ext>
                  </a:extLst>
                </a:gridCol>
                <a:gridCol w="1872208">
                  <a:extLst>
                    <a:ext uri="{9D8B030D-6E8A-4147-A177-3AD203B41FA5}">
                      <a16:colId xmlns:a16="http://schemas.microsoft.com/office/drawing/2014/main" val="20003"/>
                    </a:ext>
                  </a:extLst>
                </a:gridCol>
              </a:tblGrid>
              <a:tr h="360040">
                <a:tc>
                  <a:txBody>
                    <a:bodyPr/>
                    <a:lstStyle/>
                    <a:p>
                      <a:r>
                        <a:rPr lang="en-GB" b="1" dirty="0"/>
                        <a:t>Possible source</a:t>
                      </a:r>
                    </a:p>
                  </a:txBody>
                  <a:tcPr/>
                </a:tc>
                <a:tc>
                  <a:txBody>
                    <a:bodyPr/>
                    <a:lstStyle/>
                    <a:p>
                      <a:r>
                        <a:rPr lang="en-GB" b="1" dirty="0"/>
                        <a:t>Find</a:t>
                      </a:r>
                      <a:r>
                        <a:rPr lang="en-GB" b="1" baseline="0" dirty="0"/>
                        <a:t> out more..</a:t>
                      </a:r>
                      <a:endParaRPr lang="en-GB" b="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1" dirty="0"/>
                        <a:t>Available in 1851?</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1" dirty="0"/>
                        <a:t>Useful?</a:t>
                      </a:r>
                    </a:p>
                  </a:txBody>
                  <a:tcPr/>
                </a:tc>
                <a:extLst>
                  <a:ext uri="{0D108BD9-81ED-4DB2-BD59-A6C34878D82A}">
                    <a16:rowId xmlns:a16="http://schemas.microsoft.com/office/drawing/2014/main" val="10000"/>
                  </a:ext>
                </a:extLst>
              </a:tr>
              <a:tr h="61164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Census (official count or survey of the population)</a:t>
                      </a:r>
                    </a:p>
                  </a:txBody>
                  <a:tcPr anchor="ctr"/>
                </a:tc>
                <a:tc>
                  <a:txBody>
                    <a:bodyPr/>
                    <a:lstStyle/>
                    <a:p>
                      <a:r>
                        <a:rPr lang="en-GB" sz="1000" dirty="0">
                          <a:hlinkClick r:id="rId3"/>
                        </a:rPr>
                        <a:t>http://www.nationalarchives.gov.uk/help-with-your-research/research-guides/census-records/</a:t>
                      </a:r>
                      <a:endParaRPr lang="en-GB" sz="1000" dirty="0"/>
                    </a:p>
                  </a:txBody>
                  <a:tcPr anchor="ctr"/>
                </a:tc>
                <a:tc>
                  <a:txBody>
                    <a:bodyPr/>
                    <a:lstStyle/>
                    <a:p>
                      <a:endParaRPr lang="en-GB" dirty="0"/>
                    </a:p>
                  </a:txBody>
                  <a:tcPr anchor="ctr"/>
                </a:tc>
                <a:tc>
                  <a:txBody>
                    <a:bodyPr/>
                    <a:lstStyle/>
                    <a:p>
                      <a:endParaRPr lang="en-GB"/>
                    </a:p>
                  </a:txBody>
                  <a:tcPr anchor="ctr"/>
                </a:tc>
                <a:extLst>
                  <a:ext uri="{0D108BD9-81ED-4DB2-BD59-A6C34878D82A}">
                    <a16:rowId xmlns:a16="http://schemas.microsoft.com/office/drawing/2014/main" val="10001"/>
                  </a:ext>
                </a:extLst>
              </a:tr>
              <a:tr h="808604">
                <a:tc>
                  <a:txBody>
                    <a:bodyPr/>
                    <a:lstStyle/>
                    <a:p>
                      <a:r>
                        <a:rPr lang="en-GB" dirty="0"/>
                        <a:t>Church records (e.g.</a:t>
                      </a:r>
                      <a:r>
                        <a:rPr lang="en-GB" baseline="0" dirty="0"/>
                        <a:t> p</a:t>
                      </a:r>
                      <a:r>
                        <a:rPr lang="en-GB" dirty="0"/>
                        <a:t>arish registers of baptisms, marriages and burials)</a:t>
                      </a:r>
                    </a:p>
                  </a:txBody>
                  <a:tcPr anchor="ctr"/>
                </a:tc>
                <a:tc>
                  <a:txBody>
                    <a:bodyPr/>
                    <a:lstStyle/>
                    <a:p>
                      <a:r>
                        <a:rPr lang="en-GB" sz="1000" dirty="0">
                          <a:hlinkClick r:id="rId4"/>
                        </a:rPr>
                        <a:t>https://parishregister.co.uk/</a:t>
                      </a:r>
                      <a:endParaRPr lang="en-GB" sz="1000" dirty="0"/>
                    </a:p>
                  </a:txBody>
                  <a:tcPr anchor="ctr"/>
                </a:tc>
                <a:tc>
                  <a:txBody>
                    <a:bodyPr/>
                    <a:lstStyle/>
                    <a:p>
                      <a:endParaRPr lang="en-GB" dirty="0"/>
                    </a:p>
                  </a:txBody>
                  <a:tcPr anchor="ctr"/>
                </a:tc>
                <a:tc>
                  <a:txBody>
                    <a:bodyPr/>
                    <a:lstStyle/>
                    <a:p>
                      <a:endParaRPr lang="en-GB"/>
                    </a:p>
                  </a:txBody>
                  <a:tcPr anchor="ctr"/>
                </a:tc>
                <a:extLst>
                  <a:ext uri="{0D108BD9-81ED-4DB2-BD59-A6C34878D82A}">
                    <a16:rowId xmlns:a16="http://schemas.microsoft.com/office/drawing/2014/main" val="10002"/>
                  </a:ext>
                </a:extLst>
              </a:tr>
              <a:tr h="4684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School registers (admission registers</a:t>
                      </a:r>
                      <a:r>
                        <a:rPr lang="en-GB" baseline="0" dirty="0"/>
                        <a:t> and log books)</a:t>
                      </a:r>
                      <a:endParaRPr lang="en-GB" dirty="0"/>
                    </a:p>
                  </a:txBody>
                  <a:tcPr anchor="ctr"/>
                </a:tc>
                <a:tc>
                  <a:txBody>
                    <a:bodyPr/>
                    <a:lstStyle/>
                    <a:p>
                      <a:r>
                        <a:rPr lang="en-GB" sz="1000" dirty="0">
                          <a:hlinkClick r:id="rId5"/>
                        </a:rPr>
                        <a:t>http://www.schoolrecords.org.uk/</a:t>
                      </a:r>
                      <a:endParaRPr lang="en-GB" sz="1000" dirty="0"/>
                    </a:p>
                  </a:txBody>
                  <a:tcPr anchor="ctr"/>
                </a:tc>
                <a:tc>
                  <a:txBody>
                    <a:bodyPr/>
                    <a:lstStyle/>
                    <a:p>
                      <a:endParaRPr lang="en-GB"/>
                    </a:p>
                  </a:txBody>
                  <a:tcPr anchor="ctr"/>
                </a:tc>
                <a:tc>
                  <a:txBody>
                    <a:bodyPr/>
                    <a:lstStyle/>
                    <a:p>
                      <a:endParaRPr lang="en-GB"/>
                    </a:p>
                  </a:txBody>
                  <a:tcPr anchor="ctr"/>
                </a:tc>
                <a:extLst>
                  <a:ext uri="{0D108BD9-81ED-4DB2-BD59-A6C34878D82A}">
                    <a16:rowId xmlns:a16="http://schemas.microsoft.com/office/drawing/2014/main" val="10003"/>
                  </a:ext>
                </a:extLst>
              </a:tr>
              <a:tr h="373223">
                <a:tc>
                  <a:txBody>
                    <a:bodyPr/>
                    <a:lstStyle/>
                    <a:p>
                      <a:r>
                        <a:rPr lang="en-GB" dirty="0"/>
                        <a:t>Newspapers</a:t>
                      </a:r>
                    </a:p>
                  </a:txBody>
                  <a:tcPr anchor="ctr"/>
                </a:tc>
                <a:tc>
                  <a:txBody>
                    <a:bodyPr/>
                    <a:lstStyle/>
                    <a:p>
                      <a:r>
                        <a:rPr lang="en-GB" sz="1000" dirty="0">
                          <a:hlinkClick r:id="rId6"/>
                        </a:rPr>
                        <a:t>https://www.britishnewspaperarchive.co.uk/</a:t>
                      </a:r>
                      <a:endParaRPr lang="en-GB" sz="1000" dirty="0"/>
                    </a:p>
                  </a:txBody>
                  <a:tcPr anchor="ctr"/>
                </a:tc>
                <a:tc>
                  <a:txBody>
                    <a:bodyPr/>
                    <a:lstStyle/>
                    <a:p>
                      <a:endParaRPr lang="en-GB"/>
                    </a:p>
                  </a:txBody>
                  <a:tcPr anchor="ctr"/>
                </a:tc>
                <a:tc>
                  <a:txBody>
                    <a:bodyPr/>
                    <a:lstStyle/>
                    <a:p>
                      <a:endParaRPr lang="en-GB"/>
                    </a:p>
                  </a:txBody>
                  <a:tcPr anchor="ctr"/>
                </a:tc>
                <a:extLst>
                  <a:ext uri="{0D108BD9-81ED-4DB2-BD59-A6C34878D82A}">
                    <a16:rowId xmlns:a16="http://schemas.microsoft.com/office/drawing/2014/main" val="10004"/>
                  </a:ext>
                </a:extLst>
              </a:tr>
              <a:tr h="4684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Photographs</a:t>
                      </a:r>
                    </a:p>
                  </a:txBody>
                  <a:tcPr anchor="ctr"/>
                </a:tc>
                <a:tc>
                  <a:txBody>
                    <a:bodyPr/>
                    <a:lstStyle/>
                    <a:p>
                      <a:r>
                        <a:rPr lang="en-GB" sz="1000" dirty="0">
                          <a:hlinkClick r:id="rId7"/>
                        </a:rPr>
                        <a:t>http://www.directoryphotographiccollectionsuk.org/pub/apps/resources/</a:t>
                      </a:r>
                      <a:endParaRPr lang="en-GB" sz="1000" dirty="0"/>
                    </a:p>
                  </a:txBody>
                  <a:tcPr anchor="ctr"/>
                </a:tc>
                <a:tc>
                  <a:txBody>
                    <a:bodyPr/>
                    <a:lstStyle/>
                    <a:p>
                      <a:endParaRPr lang="en-GB"/>
                    </a:p>
                  </a:txBody>
                  <a:tcPr anchor="ctr"/>
                </a:tc>
                <a:tc>
                  <a:txBody>
                    <a:bodyPr/>
                    <a:lstStyle/>
                    <a:p>
                      <a:endParaRPr lang="en-GB"/>
                    </a:p>
                  </a:txBody>
                  <a:tcPr anchor="ctr"/>
                </a:tc>
                <a:extLst>
                  <a:ext uri="{0D108BD9-81ED-4DB2-BD59-A6C34878D82A}">
                    <a16:rowId xmlns:a16="http://schemas.microsoft.com/office/drawing/2014/main" val="10005"/>
                  </a:ext>
                </a:extLst>
              </a:tr>
              <a:tr h="4684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Poetry</a:t>
                      </a:r>
                    </a:p>
                  </a:txBody>
                  <a:tcPr anchor="ctr"/>
                </a:tc>
                <a:tc>
                  <a:txBody>
                    <a:bodyPr/>
                    <a:lstStyle/>
                    <a:p>
                      <a:r>
                        <a:rPr lang="en-GB" sz="1000" dirty="0">
                          <a:hlinkClick r:id="rId8"/>
                        </a:rPr>
                        <a:t>https://www.bl.uk/collection-items/a-voice-from-the-factories-a-poem-by-caroline-norton-about-19th-century-child-labour</a:t>
                      </a:r>
                      <a:endParaRPr lang="en-GB" sz="1000" dirty="0"/>
                    </a:p>
                  </a:txBody>
                  <a:tcPr anchor="ctr"/>
                </a:tc>
                <a:tc>
                  <a:txBody>
                    <a:bodyPr/>
                    <a:lstStyle/>
                    <a:p>
                      <a:endParaRPr lang="en-GB" dirty="0"/>
                    </a:p>
                  </a:txBody>
                  <a:tcPr anchor="ctr"/>
                </a:tc>
                <a:tc>
                  <a:txBody>
                    <a:bodyPr/>
                    <a:lstStyle/>
                    <a:p>
                      <a:endParaRPr lang="en-GB" dirty="0"/>
                    </a:p>
                  </a:txBody>
                  <a:tcPr anchor="ctr"/>
                </a:tc>
                <a:extLst>
                  <a:ext uri="{0D108BD9-81ED-4DB2-BD59-A6C34878D82A}">
                    <a16:rowId xmlns:a16="http://schemas.microsoft.com/office/drawing/2014/main" val="10006"/>
                  </a:ext>
                </a:extLst>
              </a:tr>
              <a:tr h="4684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Government reports</a:t>
                      </a:r>
                    </a:p>
                  </a:txBody>
                  <a:tcPr anchor="ctr"/>
                </a:tc>
                <a:tc>
                  <a:txBody>
                    <a:bodyPr/>
                    <a:lstStyle/>
                    <a:p>
                      <a:r>
                        <a:rPr lang="en-GB" sz="1000" dirty="0">
                          <a:hlinkClick r:id="rId9"/>
                        </a:rPr>
                        <a:t>https://www.bl.uk/collection-items/report-on-child-labour-1842</a:t>
                      </a:r>
                      <a:endParaRPr lang="en-GB" sz="1000" dirty="0"/>
                    </a:p>
                  </a:txBody>
                  <a:tcPr anchor="ctr"/>
                </a:tc>
                <a:tc>
                  <a:txBody>
                    <a:bodyPr/>
                    <a:lstStyle/>
                    <a:p>
                      <a:endParaRPr lang="en-GB" dirty="0"/>
                    </a:p>
                  </a:txBody>
                  <a:tcPr anchor="ctr"/>
                </a:tc>
                <a:tc>
                  <a:txBody>
                    <a:bodyPr/>
                    <a:lstStyle/>
                    <a:p>
                      <a:endParaRPr lang="en-GB" dirty="0"/>
                    </a:p>
                  </a:txBody>
                  <a:tcPr anchor="ctr"/>
                </a:tc>
                <a:extLst>
                  <a:ext uri="{0D108BD9-81ED-4DB2-BD59-A6C34878D82A}">
                    <a16:rowId xmlns:a16="http://schemas.microsoft.com/office/drawing/2014/main" val="10007"/>
                  </a:ext>
                </a:extLst>
              </a:tr>
              <a:tr h="46847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a:t>Other?</a:t>
                      </a:r>
                    </a:p>
                  </a:txBody>
                  <a:tcPr anchor="ctr"/>
                </a:tc>
                <a:tc>
                  <a:txBody>
                    <a:bodyPr/>
                    <a:lstStyle/>
                    <a:p>
                      <a:endParaRPr lang="en-GB" dirty="0"/>
                    </a:p>
                  </a:txBody>
                  <a:tcPr anchor="ctr"/>
                </a:tc>
                <a:tc>
                  <a:txBody>
                    <a:bodyPr/>
                    <a:lstStyle/>
                    <a:p>
                      <a:endParaRPr lang="en-GB" dirty="0"/>
                    </a:p>
                  </a:txBody>
                  <a:tcPr anchor="ctr"/>
                </a:tc>
                <a:tc>
                  <a:txBody>
                    <a:bodyPr/>
                    <a:lstStyle/>
                    <a:p>
                      <a:endParaRPr lang="en-GB" dirty="0"/>
                    </a:p>
                  </a:txBody>
                  <a:tcPr anchor="ctr"/>
                </a:tc>
                <a:extLst>
                  <a:ext uri="{0D108BD9-81ED-4DB2-BD59-A6C34878D82A}">
                    <a16:rowId xmlns:a16="http://schemas.microsoft.com/office/drawing/2014/main" val="10008"/>
                  </a:ext>
                </a:extLst>
              </a:tr>
            </a:tbl>
          </a:graphicData>
        </a:graphic>
      </p:graphicFrame>
      <p:sp>
        <p:nvSpPr>
          <p:cNvPr id="6" name="Title 1"/>
          <p:cNvSpPr txBox="1">
            <a:spLocks/>
          </p:cNvSpPr>
          <p:nvPr/>
        </p:nvSpPr>
        <p:spPr>
          <a:xfrm>
            <a:off x="395536" y="332656"/>
            <a:ext cx="8229600" cy="576064"/>
          </a:xfrm>
          <a:prstGeom prst="rect">
            <a:avLst/>
          </a:prstGeom>
          <a:solidFill>
            <a:schemeClr val="bg1">
              <a:lumMod val="95000"/>
            </a:schemeClr>
          </a:solidFill>
          <a:ln>
            <a:solidFill>
              <a:schemeClr val="tx1">
                <a:lumMod val="50000"/>
                <a:lumOff val="50000"/>
              </a:schemeClr>
            </a:solidFill>
          </a:ln>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2000" b="1" dirty="0"/>
              <a:t>What sources could you use to  find out </a:t>
            </a:r>
          </a:p>
          <a:p>
            <a:r>
              <a:rPr lang="en-GB" sz="2000" b="1" dirty="0"/>
              <a:t>the sorts of work that children did in your area in 1851?</a:t>
            </a:r>
          </a:p>
        </p:txBody>
      </p:sp>
    </p:spTree>
    <p:extLst>
      <p:ext uri="{BB962C8B-B14F-4D97-AF65-F5344CB8AC3E}">
        <p14:creationId xmlns:p14="http://schemas.microsoft.com/office/powerpoint/2010/main" val="2678053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2000" b="1" dirty="0"/>
              <a:t>The maps that you are about to explore are based on census information, so what information can the 1851 census in  England and Wales provide? </a:t>
            </a:r>
          </a:p>
        </p:txBody>
      </p:sp>
      <p:sp>
        <p:nvSpPr>
          <p:cNvPr id="3" name="Content Placeholder 2"/>
          <p:cNvSpPr>
            <a:spLocks noGrp="1"/>
          </p:cNvSpPr>
          <p:nvPr>
            <p:ph idx="1"/>
          </p:nvPr>
        </p:nvSpPr>
        <p:spPr/>
        <p:txBody>
          <a:bodyPr/>
          <a:lstStyle/>
          <a:p>
            <a:endParaRPr lang="en-GB"/>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496" y="1700808"/>
            <a:ext cx="8947539" cy="4840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48451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p:spPr>
        <p:txBody>
          <a:bodyPr>
            <a:normAutofit/>
          </a:bodyPr>
          <a:lstStyle/>
          <a:p>
            <a:r>
              <a:rPr lang="en-GB" sz="3200" b="1" dirty="0"/>
              <a:t>What kinds of work did children do in your area during the Industrial Revolution?</a:t>
            </a:r>
            <a:endParaRPr lang="en-GB" sz="3200" dirty="0"/>
          </a:p>
        </p:txBody>
      </p:sp>
      <p:sp>
        <p:nvSpPr>
          <p:cNvPr id="3" name="Content Placeholder 2"/>
          <p:cNvSpPr>
            <a:spLocks noGrp="1"/>
          </p:cNvSpPr>
          <p:nvPr>
            <p:ph idx="1"/>
          </p:nvPr>
        </p:nvSpPr>
        <p:spPr>
          <a:xfrm>
            <a:off x="457200" y="4293096"/>
            <a:ext cx="8075240" cy="1080119"/>
          </a:xfrm>
          <a:solidFill>
            <a:schemeClr val="bg1">
              <a:lumMod val="85000"/>
            </a:schemeClr>
          </a:solidFill>
        </p:spPr>
        <p:txBody>
          <a:bodyPr>
            <a:normAutofit fontScale="70000" lnSpcReduction="20000"/>
          </a:bodyPr>
          <a:lstStyle/>
          <a:p>
            <a:pPr marL="0" indent="0">
              <a:buNone/>
            </a:pPr>
            <a:r>
              <a:rPr lang="en-GB" b="1" dirty="0"/>
              <a:t>Task 2: introducing the ‘Economies Past’ website</a:t>
            </a:r>
          </a:p>
          <a:p>
            <a:pPr marL="0" indent="0">
              <a:buNone/>
            </a:pPr>
            <a:r>
              <a:rPr lang="en-GB" dirty="0"/>
              <a:t>You or your teacher log on to:</a:t>
            </a:r>
          </a:p>
          <a:p>
            <a:pPr marL="0" indent="0">
              <a:buNone/>
            </a:pPr>
            <a:r>
              <a:rPr lang="en-GB" dirty="0">
                <a:hlinkClick r:id="rId2"/>
              </a:rPr>
              <a:t>www.economiespast.org</a:t>
            </a:r>
            <a:endParaRPr lang="en-GB" dirty="0"/>
          </a:p>
          <a:p>
            <a:pPr marL="0" indent="0">
              <a:buNone/>
            </a:pPr>
            <a:endParaRPr lang="en-GB" dirty="0"/>
          </a:p>
        </p:txBody>
      </p:sp>
      <p:pic>
        <p:nvPicPr>
          <p:cNvPr id="2050"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516" t="11959" r="13711" b="10378"/>
          <a:stretch/>
        </p:blipFill>
        <p:spPr bwMode="auto">
          <a:xfrm>
            <a:off x="2123728" y="1412776"/>
            <a:ext cx="4621258" cy="26642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434392" y="5457998"/>
            <a:ext cx="8098048" cy="923330"/>
          </a:xfrm>
          <a:prstGeom prst="rect">
            <a:avLst/>
          </a:prstGeom>
          <a:solidFill>
            <a:schemeClr val="bg1">
              <a:lumMod val="85000"/>
            </a:schemeClr>
          </a:solidFill>
        </p:spPr>
        <p:txBody>
          <a:bodyPr wrap="square" rtlCol="0">
            <a:spAutoFit/>
          </a:bodyPr>
          <a:lstStyle/>
          <a:p>
            <a:r>
              <a:rPr lang="en-GB" dirty="0"/>
              <a:t>The maps that you are about to explore are based on census information and have been developed  by The Cambridge Group for the History of Population and Social Structure.</a:t>
            </a:r>
          </a:p>
        </p:txBody>
      </p:sp>
    </p:spTree>
    <p:extLst>
      <p:ext uri="{BB962C8B-B14F-4D97-AF65-F5344CB8AC3E}">
        <p14:creationId xmlns:p14="http://schemas.microsoft.com/office/powerpoint/2010/main" val="477409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sz="3200" b="1" dirty="0"/>
              <a:t>What kinds of work did children do in your area during the Industrial Revolution?</a:t>
            </a:r>
            <a:endParaRPr lang="en-GB" sz="3200" dirty="0"/>
          </a:p>
        </p:txBody>
      </p:sp>
      <p:sp>
        <p:nvSpPr>
          <p:cNvPr id="3" name="Content Placeholder 2"/>
          <p:cNvSpPr>
            <a:spLocks noGrp="1"/>
          </p:cNvSpPr>
          <p:nvPr>
            <p:ph idx="1"/>
          </p:nvPr>
        </p:nvSpPr>
        <p:spPr>
          <a:xfrm>
            <a:off x="6156176" y="2276872"/>
            <a:ext cx="2304256" cy="3312194"/>
          </a:xfrm>
          <a:solidFill>
            <a:srgbClr val="FFFF00"/>
          </a:solidFill>
        </p:spPr>
        <p:txBody>
          <a:bodyPr>
            <a:normAutofit fontScale="62500" lnSpcReduction="20000"/>
          </a:bodyPr>
          <a:lstStyle/>
          <a:p>
            <a:pPr marL="0" indent="0">
              <a:buNone/>
            </a:pPr>
            <a:r>
              <a:rPr lang="en-GB" dirty="0"/>
              <a:t>Select 1851 on the date slider.</a:t>
            </a:r>
          </a:p>
          <a:p>
            <a:pPr marL="0" indent="0">
              <a:buNone/>
            </a:pPr>
            <a:r>
              <a:rPr lang="en-GB" dirty="0"/>
              <a:t>Select ‘both’ (male and female).</a:t>
            </a:r>
          </a:p>
          <a:p>
            <a:pPr marL="0" indent="0">
              <a:buNone/>
            </a:pPr>
            <a:r>
              <a:rPr lang="en-GB" dirty="0"/>
              <a:t>Select Children (10-12)</a:t>
            </a:r>
          </a:p>
          <a:p>
            <a:pPr marL="0" indent="0">
              <a:buNone/>
            </a:pPr>
            <a:r>
              <a:rPr lang="en-GB" dirty="0"/>
              <a:t>Select ‘Primary sector’ to see those children working in agriculture and mining</a:t>
            </a:r>
          </a:p>
        </p:txBody>
      </p:sp>
      <p:pic>
        <p:nvPicPr>
          <p:cNvPr id="3074"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2371" t="12920" r="13401" b="10103"/>
          <a:stretch/>
        </p:blipFill>
        <p:spPr bwMode="auto">
          <a:xfrm>
            <a:off x="434392" y="2276872"/>
            <a:ext cx="5678048" cy="33121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5" name="Straight Arrow Connector 4"/>
          <p:cNvCxnSpPr/>
          <p:nvPr/>
        </p:nvCxnSpPr>
        <p:spPr>
          <a:xfrm flipH="1">
            <a:off x="5148064" y="2593472"/>
            <a:ext cx="1080120" cy="0"/>
          </a:xfrm>
          <a:prstGeom prst="straightConnector1">
            <a:avLst/>
          </a:prstGeom>
          <a:ln w="38100">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H="1" flipV="1">
            <a:off x="5292080" y="2924944"/>
            <a:ext cx="864096" cy="72008"/>
          </a:xfrm>
          <a:prstGeom prst="straightConnector1">
            <a:avLst/>
          </a:prstGeom>
          <a:ln w="38100">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flipV="1">
            <a:off x="5616116" y="3284984"/>
            <a:ext cx="612068" cy="216024"/>
          </a:xfrm>
          <a:prstGeom prst="straightConnector1">
            <a:avLst/>
          </a:prstGeom>
          <a:ln w="38100">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flipV="1">
            <a:off x="5004048" y="3932969"/>
            <a:ext cx="1224136" cy="155444"/>
          </a:xfrm>
          <a:prstGeom prst="straightConnector1">
            <a:avLst/>
          </a:prstGeom>
          <a:ln w="38100">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611560" y="2492896"/>
            <a:ext cx="1008112" cy="3456384"/>
          </a:xfrm>
          <a:prstGeom prst="straightConnector1">
            <a:avLst/>
          </a:prstGeom>
          <a:ln w="38100">
            <a:solidFill>
              <a:srgbClr val="FFFF00"/>
            </a:solidFill>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572644" y="5661248"/>
            <a:ext cx="6887788" cy="646331"/>
          </a:xfrm>
          <a:prstGeom prst="rect">
            <a:avLst/>
          </a:prstGeom>
          <a:solidFill>
            <a:srgbClr val="FFFF00"/>
          </a:solidFill>
        </p:spPr>
        <p:txBody>
          <a:bodyPr wrap="square" rtlCol="0">
            <a:spAutoFit/>
          </a:bodyPr>
          <a:lstStyle/>
          <a:p>
            <a:r>
              <a:rPr lang="en-GB" dirty="0"/>
              <a:t>Then gradually zoom into your area to take a closer look! You can hover over where you live to find out the name of your area at this time.</a:t>
            </a:r>
          </a:p>
        </p:txBody>
      </p:sp>
    </p:spTree>
    <p:extLst>
      <p:ext uri="{BB962C8B-B14F-4D97-AF65-F5344CB8AC3E}">
        <p14:creationId xmlns:p14="http://schemas.microsoft.com/office/powerpoint/2010/main" val="3188739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rgbClr val="FFFF00"/>
          </a:solidFill>
          <a:ln>
            <a:noFill/>
          </a:ln>
        </p:spPr>
        <p:txBody>
          <a:bodyPr>
            <a:normAutofit/>
          </a:bodyPr>
          <a:lstStyle/>
          <a:p>
            <a:r>
              <a:rPr lang="en-GB" sz="3200" b="1" dirty="0"/>
              <a:t>What kinds of work did children do in your area during the Industrial Revolution?</a:t>
            </a:r>
            <a:endParaRPr lang="en-GB" sz="3200" dirty="0"/>
          </a:p>
        </p:txBody>
      </p:sp>
      <p:sp>
        <p:nvSpPr>
          <p:cNvPr id="3" name="Content Placeholder 2"/>
          <p:cNvSpPr>
            <a:spLocks noGrp="1"/>
          </p:cNvSpPr>
          <p:nvPr>
            <p:ph idx="1"/>
          </p:nvPr>
        </p:nvSpPr>
        <p:spPr>
          <a:xfrm>
            <a:off x="2339752" y="1700808"/>
            <a:ext cx="5976664" cy="4104456"/>
          </a:xfrm>
          <a:solidFill>
            <a:schemeClr val="bg1">
              <a:lumMod val="85000"/>
            </a:schemeClr>
          </a:solidFill>
        </p:spPr>
        <p:txBody>
          <a:bodyPr>
            <a:normAutofit fontScale="62500" lnSpcReduction="20000"/>
          </a:bodyPr>
          <a:lstStyle/>
          <a:p>
            <a:r>
              <a:rPr lang="en-GB" dirty="0"/>
              <a:t>Discuss with a partner what this map is showing you. Look closely at the key.</a:t>
            </a:r>
          </a:p>
          <a:p>
            <a:r>
              <a:rPr lang="en-GB" dirty="0"/>
              <a:t>The key shows that each colour on the map represents a range of percentages.</a:t>
            </a:r>
          </a:p>
          <a:p>
            <a:r>
              <a:rPr lang="en-GB" dirty="0"/>
              <a:t>Sometimes no data is available for a particular date or category. If this is the case, you’ll see the area will be grey. If there is no data for your own parish, look at the parish next to it instead.</a:t>
            </a:r>
          </a:p>
          <a:p>
            <a:r>
              <a:rPr lang="en-GB" dirty="0"/>
              <a:t>Each range in the key for your chosen map shows you the percentage (%) of children aged 10-12 as part of the total labour force (everyone who was in work whether male, female, adult or child).</a:t>
            </a:r>
          </a:p>
          <a:p>
            <a:r>
              <a:rPr lang="en-GB" b="1" dirty="0"/>
              <a:t>It’s important to remember that what you see is the % of children in employment and not the total number or % of children in the population.</a:t>
            </a:r>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2603" t="47009" r="73789" b="7492"/>
          <a:stretch/>
        </p:blipFill>
        <p:spPr bwMode="auto">
          <a:xfrm>
            <a:off x="611560" y="1700808"/>
            <a:ext cx="1659119" cy="3120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52389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2344" t="12778" r="13594" b="10417"/>
          <a:stretch/>
        </p:blipFill>
        <p:spPr bwMode="auto">
          <a:xfrm>
            <a:off x="78804" y="1474043"/>
            <a:ext cx="9029700" cy="5267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le 1"/>
          <p:cNvSpPr txBox="1">
            <a:spLocks/>
          </p:cNvSpPr>
          <p:nvPr/>
        </p:nvSpPr>
        <p:spPr>
          <a:xfrm>
            <a:off x="78804" y="188640"/>
            <a:ext cx="8957692" cy="1143000"/>
          </a:xfrm>
          <a:prstGeom prst="rect">
            <a:avLst/>
          </a:prstGeom>
          <a:solidFill>
            <a:schemeClr val="bg1">
              <a:lumMod val="85000"/>
            </a:schemeClr>
          </a:solidFill>
          <a:ln>
            <a:noFill/>
          </a:ln>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GB" sz="3200" b="1" dirty="0"/>
              <a:t>Explore the map for the area where you live. What can you see? Does anything surprise you?</a:t>
            </a:r>
            <a:endParaRPr lang="en-GB" sz="3200" dirty="0"/>
          </a:p>
        </p:txBody>
      </p:sp>
    </p:spTree>
    <p:extLst>
      <p:ext uri="{BB962C8B-B14F-4D97-AF65-F5344CB8AC3E}">
        <p14:creationId xmlns:p14="http://schemas.microsoft.com/office/powerpoint/2010/main" val="42896721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696</TotalTime>
  <Words>3316</Words>
  <Application>Microsoft Office PowerPoint</Application>
  <PresentationFormat>On-screen Show (4:3)</PresentationFormat>
  <Paragraphs>266</Paragraphs>
  <Slides>20</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Children at work during the industrial revolution</vt:lpstr>
      <vt:lpstr>This lesson will enable you to:</vt:lpstr>
      <vt:lpstr>What kinds of work did children do in your area during the Industrial Revolution?</vt:lpstr>
      <vt:lpstr>Working with a partner, decide which of these sources would be available to you from 1851 and how useful they might be:</vt:lpstr>
      <vt:lpstr>The maps that you are about to explore are based on census information, so what information can the 1851 census in  England and Wales provide? </vt:lpstr>
      <vt:lpstr>What kinds of work did children do in your area during the Industrial Revolution?</vt:lpstr>
      <vt:lpstr>What kinds of work did children do in your area during the Industrial Revolution?</vt:lpstr>
      <vt:lpstr>What kinds of work did children do in your area during the Industrial Revolution?</vt:lpstr>
      <vt:lpstr>PowerPoint Presentation</vt:lpstr>
      <vt:lpstr>What kinds of work did children do in your area during the Industrial Revolution?</vt:lpstr>
      <vt:lpstr>What kinds of work did children do in my area during the Industrial Revolution?</vt:lpstr>
      <vt:lpstr>What kinds of work did children do in my area during the Industrial Revolution?</vt:lpstr>
      <vt:lpstr>What kinds of work did children do in my area during the Industrial Revolution?</vt:lpstr>
      <vt:lpstr>What kinds of work did children do in my area during the Industrial Revolution?</vt:lpstr>
      <vt:lpstr>What kinds of work did children do in my area during the Industrial Revolution?</vt:lpstr>
      <vt:lpstr>What kinds of work did children do in my area during the Industrial Revolution?</vt:lpstr>
      <vt:lpstr>What kinds of work did children do in my area during the Industrial Revolution?</vt:lpstr>
      <vt:lpstr>What kinds of work did children do in my area during the Industrial Revolution?</vt:lpstr>
      <vt:lpstr>What kinds of work did children do in my area during the Industrial Revolution?</vt:lpstr>
      <vt:lpstr>How did you get on today? How confident are you about your understanding of today’s objectives?</vt:lpstr>
    </vt:vector>
  </TitlesOfParts>
  <Company>RM plc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Children in the industrial revolution</dc:title>
  <dc:creator>K Terry</dc:creator>
  <cp:lastModifiedBy>L.M.W. Shaw Taylor</cp:lastModifiedBy>
  <cp:revision>94</cp:revision>
  <dcterms:created xsi:type="dcterms:W3CDTF">2019-06-15T09:11:26Z</dcterms:created>
  <dcterms:modified xsi:type="dcterms:W3CDTF">2023-04-20T14:01:15Z</dcterms:modified>
</cp:coreProperties>
</file>

<file path=docProps/thumbnail.jpeg>
</file>